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67" r:id="rId3"/>
    <p:sldId id="282" r:id="rId4"/>
    <p:sldId id="283" r:id="rId5"/>
    <p:sldId id="284" r:id="rId6"/>
    <p:sldId id="287" r:id="rId7"/>
    <p:sldId id="288" r:id="rId8"/>
    <p:sldId id="263" r:id="rId9"/>
    <p:sldId id="289" r:id="rId10"/>
    <p:sldId id="293" r:id="rId11"/>
    <p:sldId id="265" r:id="rId12"/>
    <p:sldId id="266" r:id="rId13"/>
    <p:sldId id="294" r:id="rId14"/>
    <p:sldId id="295" r:id="rId15"/>
    <p:sldId id="296" r:id="rId16"/>
    <p:sldId id="297" r:id="rId17"/>
    <p:sldId id="273" r:id="rId18"/>
    <p:sldId id="258" r:id="rId19"/>
    <p:sldId id="269" r:id="rId20"/>
    <p:sldId id="281" r:id="rId21"/>
    <p:sldId id="299" r:id="rId22"/>
    <p:sldId id="285" r:id="rId23"/>
    <p:sldId id="298" r:id="rId24"/>
    <p:sldId id="260" r:id="rId25"/>
    <p:sldId id="277" r:id="rId26"/>
    <p:sldId id="278" r:id="rId27"/>
    <p:sldId id="279" r:id="rId28"/>
    <p:sldId id="280" r:id="rId29"/>
    <p:sldId id="315" r:id="rId30"/>
    <p:sldId id="316" r:id="rId31"/>
    <p:sldId id="274" r:id="rId32"/>
    <p:sldId id="302" r:id="rId33"/>
    <p:sldId id="275" r:id="rId34"/>
    <p:sldId id="262" r:id="rId35"/>
    <p:sldId id="291" r:id="rId36"/>
    <p:sldId id="292" r:id="rId37"/>
    <p:sldId id="300" r:id="rId38"/>
    <p:sldId id="301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7" r:id="rId52"/>
    <p:sldId id="320" r:id="rId53"/>
    <p:sldId id="321" r:id="rId54"/>
    <p:sldId id="318" r:id="rId55"/>
    <p:sldId id="264" r:id="rId56"/>
  </p:sldIdLst>
  <p:sldSz cx="12188825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21" autoAdjust="0"/>
    <p:restoredTop sz="94660"/>
  </p:normalViewPr>
  <p:slideViewPr>
    <p:cSldViewPr showGuides="1">
      <p:cViewPr varScale="1">
        <p:scale>
          <a:sx n="72" d="100"/>
          <a:sy n="72" d="100"/>
        </p:scale>
        <p:origin x="750" y="72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2" d="100"/>
          <a:sy n="72" d="100"/>
        </p:scale>
        <p:origin x="414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0296DF-52E2-4558-B40A-3FDE6F0F4E0D}" type="doc">
      <dgm:prSet loTypeId="urn:microsoft.com/office/officeart/2005/8/layout/vList4#1" loCatId="list" qsTypeId="urn:microsoft.com/office/officeart/2005/8/quickstyle/simple1#1" qsCatId="simple" csTypeId="urn:microsoft.com/office/officeart/2005/8/colors/colorful1#1" csCatId="colorful" phldr="1"/>
      <dgm:spPr/>
      <dgm:t>
        <a:bodyPr/>
        <a:lstStyle/>
        <a:p>
          <a:endParaRPr lang="pt-BR"/>
        </a:p>
      </dgm:t>
    </dgm:pt>
    <dgm:pt modelId="{4F0B4171-E30A-49B0-B07B-7D071B052143}">
      <dgm:prSet phldrT="[Texto]" custT="1"/>
      <dgm:spPr/>
      <dgm:t>
        <a:bodyPr/>
        <a:lstStyle/>
        <a:p>
          <a:r>
            <a:rPr lang="pt-BR" sz="2600" dirty="0">
              <a:latin typeface="Arial" pitchFamily="34" charset="0"/>
              <a:cs typeface="Arial" pitchFamily="34" charset="0"/>
            </a:rPr>
            <a:t>À vista R$ 1.500,00.</a:t>
          </a:r>
        </a:p>
      </dgm:t>
    </dgm:pt>
    <dgm:pt modelId="{CCFB8F0D-F2D8-4EAA-9D82-558CC55CA26A}" type="parTrans" cxnId="{0F5A4448-F0E7-4323-8790-A66C4C88F4D4}">
      <dgm:prSet/>
      <dgm:spPr/>
      <dgm:t>
        <a:bodyPr/>
        <a:lstStyle/>
        <a:p>
          <a:endParaRPr lang="pt-BR"/>
        </a:p>
      </dgm:t>
    </dgm:pt>
    <dgm:pt modelId="{D147DC7C-9DDB-48E4-BC07-EC072EB300A5}" type="sibTrans" cxnId="{0F5A4448-F0E7-4323-8790-A66C4C88F4D4}">
      <dgm:prSet/>
      <dgm:spPr/>
      <dgm:t>
        <a:bodyPr/>
        <a:lstStyle/>
        <a:p>
          <a:endParaRPr lang="pt-BR"/>
        </a:p>
      </dgm:t>
    </dgm:pt>
    <dgm:pt modelId="{066FCACC-EF13-43E1-8C8E-114567F83296}">
      <dgm:prSet phldrT="[Texto]"/>
      <dgm:spPr/>
      <dgm:t>
        <a:bodyPr/>
        <a:lstStyle/>
        <a:p>
          <a:r>
            <a:rPr lang="pt-BR" dirty="0">
              <a:latin typeface="Arial" pitchFamily="34" charset="0"/>
              <a:cs typeface="Arial" pitchFamily="34" charset="0"/>
            </a:rPr>
            <a:t>R$ 500,00 de entrada e mais 4 parcelas de R$ 310,00.</a:t>
          </a:r>
          <a:endParaRPr lang="pt-BR" dirty="0"/>
        </a:p>
      </dgm:t>
    </dgm:pt>
    <dgm:pt modelId="{653AC8EC-4294-4DD1-BCB8-98C0DB2E4E96}" type="parTrans" cxnId="{42E169B2-F47A-47AD-A853-096B5696EB31}">
      <dgm:prSet/>
      <dgm:spPr/>
      <dgm:t>
        <a:bodyPr/>
        <a:lstStyle/>
        <a:p>
          <a:endParaRPr lang="pt-BR"/>
        </a:p>
      </dgm:t>
    </dgm:pt>
    <dgm:pt modelId="{34685B16-9D9E-4FA8-A09D-D0B65E3007D3}" type="sibTrans" cxnId="{42E169B2-F47A-47AD-A853-096B5696EB31}">
      <dgm:prSet/>
      <dgm:spPr/>
      <dgm:t>
        <a:bodyPr/>
        <a:lstStyle/>
        <a:p>
          <a:endParaRPr lang="pt-BR"/>
        </a:p>
      </dgm:t>
    </dgm:pt>
    <dgm:pt modelId="{2368FF3A-9FB7-4D5D-BF8C-CB609A64345C}">
      <dgm:prSet phldrT="[Texto]"/>
      <dgm:spPr/>
      <dgm:t>
        <a:bodyPr/>
        <a:lstStyle/>
        <a:p>
          <a:r>
            <a:rPr lang="pt-BR" dirty="0">
              <a:latin typeface="Arial" pitchFamily="34" charset="0"/>
              <a:cs typeface="Arial" pitchFamily="34" charset="0"/>
            </a:rPr>
            <a:t>R$ 300,00 de entrada e mais 6 parcelas de R$ 272,00.</a:t>
          </a:r>
          <a:endParaRPr lang="pt-BR" dirty="0"/>
        </a:p>
      </dgm:t>
    </dgm:pt>
    <dgm:pt modelId="{BD188433-2EC6-420B-A744-030BA63B99ED}" type="parTrans" cxnId="{DE764C7D-84DD-4A6C-BD6A-9FC4A98236A9}">
      <dgm:prSet/>
      <dgm:spPr/>
      <dgm:t>
        <a:bodyPr/>
        <a:lstStyle/>
        <a:p>
          <a:endParaRPr lang="pt-BR"/>
        </a:p>
      </dgm:t>
    </dgm:pt>
    <dgm:pt modelId="{851477F8-B552-404B-9946-BE32C1993472}" type="sibTrans" cxnId="{DE764C7D-84DD-4A6C-BD6A-9FC4A98236A9}">
      <dgm:prSet/>
      <dgm:spPr/>
      <dgm:t>
        <a:bodyPr/>
        <a:lstStyle/>
        <a:p>
          <a:endParaRPr lang="pt-BR"/>
        </a:p>
      </dgm:t>
    </dgm:pt>
    <dgm:pt modelId="{4091521B-F976-4E22-918B-F7C3A3B6A3BF}" type="pres">
      <dgm:prSet presAssocID="{5B0296DF-52E2-4558-B40A-3FDE6F0F4E0D}" presName="linear" presStyleCnt="0">
        <dgm:presLayoutVars>
          <dgm:dir/>
          <dgm:resizeHandles val="exact"/>
        </dgm:presLayoutVars>
      </dgm:prSet>
      <dgm:spPr/>
    </dgm:pt>
    <dgm:pt modelId="{6064D05E-FB8E-4383-9922-E9298F05FBAA}" type="pres">
      <dgm:prSet presAssocID="{4F0B4171-E30A-49B0-B07B-7D071B052143}" presName="comp" presStyleCnt="0"/>
      <dgm:spPr/>
    </dgm:pt>
    <dgm:pt modelId="{17D690BE-85BB-4703-9678-38B5B1166BD7}" type="pres">
      <dgm:prSet presAssocID="{4F0B4171-E30A-49B0-B07B-7D071B052143}" presName="box" presStyleLbl="node1" presStyleIdx="0" presStyleCnt="3"/>
      <dgm:spPr/>
    </dgm:pt>
    <dgm:pt modelId="{26E42D6B-A05E-4789-8E64-613FA5D17505}" type="pres">
      <dgm:prSet presAssocID="{4F0B4171-E30A-49B0-B07B-7D071B052143}" presName="img" presStyleLbl="fgImgPlace1" presStyleIdx="0" presStyleCnt="3" custLinFactNeighborX="-3167"/>
      <dgm:spPr/>
    </dgm:pt>
    <dgm:pt modelId="{75457FCF-36DE-406B-8F0A-BE2E380CB30F}" type="pres">
      <dgm:prSet presAssocID="{4F0B4171-E30A-49B0-B07B-7D071B052143}" presName="text" presStyleLbl="node1" presStyleIdx="0" presStyleCnt="3">
        <dgm:presLayoutVars>
          <dgm:bulletEnabled val="1"/>
        </dgm:presLayoutVars>
      </dgm:prSet>
      <dgm:spPr/>
    </dgm:pt>
    <dgm:pt modelId="{2105AB55-D310-4984-9721-A5D3A85BB569}" type="pres">
      <dgm:prSet presAssocID="{D147DC7C-9DDB-48E4-BC07-EC072EB300A5}" presName="spacer" presStyleCnt="0"/>
      <dgm:spPr/>
    </dgm:pt>
    <dgm:pt modelId="{49653305-9000-4123-B299-54AB9BF1C700}" type="pres">
      <dgm:prSet presAssocID="{066FCACC-EF13-43E1-8C8E-114567F83296}" presName="comp" presStyleCnt="0"/>
      <dgm:spPr/>
    </dgm:pt>
    <dgm:pt modelId="{089DDC45-A8AC-4C14-B7C4-DE67243B90C0}" type="pres">
      <dgm:prSet presAssocID="{066FCACC-EF13-43E1-8C8E-114567F83296}" presName="box" presStyleLbl="node1" presStyleIdx="1" presStyleCnt="3" custLinFactNeighborY="-10927"/>
      <dgm:spPr/>
    </dgm:pt>
    <dgm:pt modelId="{E9803B3A-CF25-479B-83A1-C64A23DD66ED}" type="pres">
      <dgm:prSet presAssocID="{066FCACC-EF13-43E1-8C8E-114567F83296}" presName="img" presStyleLbl="fgImgPlace1" presStyleIdx="1" presStyleCnt="3" custLinFactNeighborX="-2896" custLinFactNeighborY="-13830"/>
      <dgm:spPr/>
    </dgm:pt>
    <dgm:pt modelId="{8ACA50C8-9ED4-456F-A4FB-56EB7B411FA5}" type="pres">
      <dgm:prSet presAssocID="{066FCACC-EF13-43E1-8C8E-114567F83296}" presName="text" presStyleLbl="node1" presStyleIdx="1" presStyleCnt="3">
        <dgm:presLayoutVars>
          <dgm:bulletEnabled val="1"/>
        </dgm:presLayoutVars>
      </dgm:prSet>
      <dgm:spPr/>
    </dgm:pt>
    <dgm:pt modelId="{8EB68409-C459-4473-9288-6091FED309AE}" type="pres">
      <dgm:prSet presAssocID="{34685B16-9D9E-4FA8-A09D-D0B65E3007D3}" presName="spacer" presStyleCnt="0"/>
      <dgm:spPr/>
    </dgm:pt>
    <dgm:pt modelId="{EAA524B2-AD66-44C8-A284-B50D9B9B7F7C}" type="pres">
      <dgm:prSet presAssocID="{2368FF3A-9FB7-4D5D-BF8C-CB609A64345C}" presName="comp" presStyleCnt="0"/>
      <dgm:spPr/>
    </dgm:pt>
    <dgm:pt modelId="{13892D42-4603-4BE0-A018-B32139AACA84}" type="pres">
      <dgm:prSet presAssocID="{2368FF3A-9FB7-4D5D-BF8C-CB609A64345C}" presName="box" presStyleLbl="node1" presStyleIdx="2" presStyleCnt="3" custLinFactNeighborY="-21854"/>
      <dgm:spPr/>
    </dgm:pt>
    <dgm:pt modelId="{F727AC75-03CF-4BA8-B40B-5B3F5C9E9CC8}" type="pres">
      <dgm:prSet presAssocID="{2368FF3A-9FB7-4D5D-BF8C-CB609A64345C}" presName="img" presStyleLbl="fgImgPlace1" presStyleIdx="2" presStyleCnt="3" custLinFactNeighborX="-3167" custLinFactNeighborY="-30053"/>
      <dgm:spPr/>
    </dgm:pt>
    <dgm:pt modelId="{8C7E8C48-B1EC-4899-B8DF-DE2B5D20BA4E}" type="pres">
      <dgm:prSet presAssocID="{2368FF3A-9FB7-4D5D-BF8C-CB609A64345C}" presName="text" presStyleLbl="node1" presStyleIdx="2" presStyleCnt="3">
        <dgm:presLayoutVars>
          <dgm:bulletEnabled val="1"/>
        </dgm:presLayoutVars>
      </dgm:prSet>
      <dgm:spPr/>
    </dgm:pt>
  </dgm:ptLst>
  <dgm:cxnLst>
    <dgm:cxn modelId="{66DB651D-178E-4A05-8876-17BDB3F0D9CC}" type="presOf" srcId="{2368FF3A-9FB7-4D5D-BF8C-CB609A64345C}" destId="{13892D42-4603-4BE0-A018-B32139AACA84}" srcOrd="0" destOrd="0" presId="urn:microsoft.com/office/officeart/2005/8/layout/vList4#1"/>
    <dgm:cxn modelId="{0F5A4448-F0E7-4323-8790-A66C4C88F4D4}" srcId="{5B0296DF-52E2-4558-B40A-3FDE6F0F4E0D}" destId="{4F0B4171-E30A-49B0-B07B-7D071B052143}" srcOrd="0" destOrd="0" parTransId="{CCFB8F0D-F2D8-4EAA-9D82-558CC55CA26A}" sibTransId="{D147DC7C-9DDB-48E4-BC07-EC072EB300A5}"/>
    <dgm:cxn modelId="{3332B64A-DD1F-4D77-8FC1-6AF50548B7B9}" type="presOf" srcId="{066FCACC-EF13-43E1-8C8E-114567F83296}" destId="{8ACA50C8-9ED4-456F-A4FB-56EB7B411FA5}" srcOrd="1" destOrd="0" presId="urn:microsoft.com/office/officeart/2005/8/layout/vList4#1"/>
    <dgm:cxn modelId="{ED36E47B-B0FE-4240-A881-233CECC04AFC}" type="presOf" srcId="{4F0B4171-E30A-49B0-B07B-7D071B052143}" destId="{17D690BE-85BB-4703-9678-38B5B1166BD7}" srcOrd="0" destOrd="0" presId="urn:microsoft.com/office/officeart/2005/8/layout/vList4#1"/>
    <dgm:cxn modelId="{DE764C7D-84DD-4A6C-BD6A-9FC4A98236A9}" srcId="{5B0296DF-52E2-4558-B40A-3FDE6F0F4E0D}" destId="{2368FF3A-9FB7-4D5D-BF8C-CB609A64345C}" srcOrd="2" destOrd="0" parTransId="{BD188433-2EC6-420B-A744-030BA63B99ED}" sibTransId="{851477F8-B552-404B-9946-BE32C1993472}"/>
    <dgm:cxn modelId="{205D6E7E-C26A-4A72-9A48-BEE0C1688868}" type="presOf" srcId="{2368FF3A-9FB7-4D5D-BF8C-CB609A64345C}" destId="{8C7E8C48-B1EC-4899-B8DF-DE2B5D20BA4E}" srcOrd="1" destOrd="0" presId="urn:microsoft.com/office/officeart/2005/8/layout/vList4#1"/>
    <dgm:cxn modelId="{EECEBB94-303B-4FD4-A18D-98D5C015C0ED}" type="presOf" srcId="{066FCACC-EF13-43E1-8C8E-114567F83296}" destId="{089DDC45-A8AC-4C14-B7C4-DE67243B90C0}" srcOrd="0" destOrd="0" presId="urn:microsoft.com/office/officeart/2005/8/layout/vList4#1"/>
    <dgm:cxn modelId="{66BE16AE-8A04-4189-8174-8F29DE0E8A1D}" type="presOf" srcId="{4F0B4171-E30A-49B0-B07B-7D071B052143}" destId="{75457FCF-36DE-406B-8F0A-BE2E380CB30F}" srcOrd="1" destOrd="0" presId="urn:microsoft.com/office/officeart/2005/8/layout/vList4#1"/>
    <dgm:cxn modelId="{42E169B2-F47A-47AD-A853-096B5696EB31}" srcId="{5B0296DF-52E2-4558-B40A-3FDE6F0F4E0D}" destId="{066FCACC-EF13-43E1-8C8E-114567F83296}" srcOrd="1" destOrd="0" parTransId="{653AC8EC-4294-4DD1-BCB8-98C0DB2E4E96}" sibTransId="{34685B16-9D9E-4FA8-A09D-D0B65E3007D3}"/>
    <dgm:cxn modelId="{BE167BFC-72EC-4FC1-AB5F-8ACC79CE4070}" type="presOf" srcId="{5B0296DF-52E2-4558-B40A-3FDE6F0F4E0D}" destId="{4091521B-F976-4E22-918B-F7C3A3B6A3BF}" srcOrd="0" destOrd="0" presId="urn:microsoft.com/office/officeart/2005/8/layout/vList4#1"/>
    <dgm:cxn modelId="{B1ADABEC-B625-47BF-8EDF-82AF9442E9F3}" type="presParOf" srcId="{4091521B-F976-4E22-918B-F7C3A3B6A3BF}" destId="{6064D05E-FB8E-4383-9922-E9298F05FBAA}" srcOrd="0" destOrd="0" presId="urn:microsoft.com/office/officeart/2005/8/layout/vList4#1"/>
    <dgm:cxn modelId="{0E49F0A8-11CC-4812-8D02-B83C8549AF16}" type="presParOf" srcId="{6064D05E-FB8E-4383-9922-E9298F05FBAA}" destId="{17D690BE-85BB-4703-9678-38B5B1166BD7}" srcOrd="0" destOrd="0" presId="urn:microsoft.com/office/officeart/2005/8/layout/vList4#1"/>
    <dgm:cxn modelId="{358C6987-DCF8-48E7-B345-D9AB67CA73B1}" type="presParOf" srcId="{6064D05E-FB8E-4383-9922-E9298F05FBAA}" destId="{26E42D6B-A05E-4789-8E64-613FA5D17505}" srcOrd="1" destOrd="0" presId="urn:microsoft.com/office/officeart/2005/8/layout/vList4#1"/>
    <dgm:cxn modelId="{696418AC-4D7E-4D47-BB06-FE8A6FB36902}" type="presParOf" srcId="{6064D05E-FB8E-4383-9922-E9298F05FBAA}" destId="{75457FCF-36DE-406B-8F0A-BE2E380CB30F}" srcOrd="2" destOrd="0" presId="urn:microsoft.com/office/officeart/2005/8/layout/vList4#1"/>
    <dgm:cxn modelId="{258C9261-5D36-449D-B5CA-848B3EFE13CB}" type="presParOf" srcId="{4091521B-F976-4E22-918B-F7C3A3B6A3BF}" destId="{2105AB55-D310-4984-9721-A5D3A85BB569}" srcOrd="1" destOrd="0" presId="urn:microsoft.com/office/officeart/2005/8/layout/vList4#1"/>
    <dgm:cxn modelId="{8AFA1C68-6C41-4A64-A71F-9495E2D4CF07}" type="presParOf" srcId="{4091521B-F976-4E22-918B-F7C3A3B6A3BF}" destId="{49653305-9000-4123-B299-54AB9BF1C700}" srcOrd="2" destOrd="0" presId="urn:microsoft.com/office/officeart/2005/8/layout/vList4#1"/>
    <dgm:cxn modelId="{FF5275E7-8C2C-4361-9BDA-588DD98496B6}" type="presParOf" srcId="{49653305-9000-4123-B299-54AB9BF1C700}" destId="{089DDC45-A8AC-4C14-B7C4-DE67243B90C0}" srcOrd="0" destOrd="0" presId="urn:microsoft.com/office/officeart/2005/8/layout/vList4#1"/>
    <dgm:cxn modelId="{EAD7D50D-E005-4456-AAB6-20D448FB1AB9}" type="presParOf" srcId="{49653305-9000-4123-B299-54AB9BF1C700}" destId="{E9803B3A-CF25-479B-83A1-C64A23DD66ED}" srcOrd="1" destOrd="0" presId="urn:microsoft.com/office/officeart/2005/8/layout/vList4#1"/>
    <dgm:cxn modelId="{98E20942-0169-4522-8DC4-67027D7C4964}" type="presParOf" srcId="{49653305-9000-4123-B299-54AB9BF1C700}" destId="{8ACA50C8-9ED4-456F-A4FB-56EB7B411FA5}" srcOrd="2" destOrd="0" presId="urn:microsoft.com/office/officeart/2005/8/layout/vList4#1"/>
    <dgm:cxn modelId="{6A1CCA94-C83D-4BF0-A049-2B9EA796E112}" type="presParOf" srcId="{4091521B-F976-4E22-918B-F7C3A3B6A3BF}" destId="{8EB68409-C459-4473-9288-6091FED309AE}" srcOrd="3" destOrd="0" presId="urn:microsoft.com/office/officeart/2005/8/layout/vList4#1"/>
    <dgm:cxn modelId="{79B0C739-45D9-42BE-B5F1-8DD932688B7C}" type="presParOf" srcId="{4091521B-F976-4E22-918B-F7C3A3B6A3BF}" destId="{EAA524B2-AD66-44C8-A284-B50D9B9B7F7C}" srcOrd="4" destOrd="0" presId="urn:microsoft.com/office/officeart/2005/8/layout/vList4#1"/>
    <dgm:cxn modelId="{41994888-288E-4BDC-8103-876F151A023F}" type="presParOf" srcId="{EAA524B2-AD66-44C8-A284-B50D9B9B7F7C}" destId="{13892D42-4603-4BE0-A018-B32139AACA84}" srcOrd="0" destOrd="0" presId="urn:microsoft.com/office/officeart/2005/8/layout/vList4#1"/>
    <dgm:cxn modelId="{4E4CD232-CF5D-4300-B753-B00078B7334A}" type="presParOf" srcId="{EAA524B2-AD66-44C8-A284-B50D9B9B7F7C}" destId="{F727AC75-03CF-4BA8-B40B-5B3F5C9E9CC8}" srcOrd="1" destOrd="0" presId="urn:microsoft.com/office/officeart/2005/8/layout/vList4#1"/>
    <dgm:cxn modelId="{EA7EEE83-605C-42A3-BE25-74E533E5DD5B}" type="presParOf" srcId="{EAA524B2-AD66-44C8-A284-B50D9B9B7F7C}" destId="{8C7E8C48-B1EC-4899-B8DF-DE2B5D20BA4E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690BE-85BB-4703-9678-38B5B1166BD7}">
      <dsp:nvSpPr>
        <dsp:cNvPr id="0" name=""/>
        <dsp:cNvSpPr/>
      </dsp:nvSpPr>
      <dsp:spPr>
        <a:xfrm>
          <a:off x="0" y="0"/>
          <a:ext cx="5328591" cy="10576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>
              <a:latin typeface="Arial" pitchFamily="34" charset="0"/>
              <a:cs typeface="Arial" pitchFamily="34" charset="0"/>
            </a:rPr>
            <a:t>À vista R$ 1.500,00.</a:t>
          </a:r>
        </a:p>
      </dsp:txBody>
      <dsp:txXfrm>
        <a:off x="1171480" y="0"/>
        <a:ext cx="4157111" cy="1057617"/>
      </dsp:txXfrm>
    </dsp:sp>
    <dsp:sp modelId="{26E42D6B-A05E-4789-8E64-613FA5D17505}">
      <dsp:nvSpPr>
        <dsp:cNvPr id="0" name=""/>
        <dsp:cNvSpPr/>
      </dsp:nvSpPr>
      <dsp:spPr>
        <a:xfrm>
          <a:off x="72010" y="105761"/>
          <a:ext cx="1065718" cy="846093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9DDC45-A8AC-4C14-B7C4-DE67243B90C0}">
      <dsp:nvSpPr>
        <dsp:cNvPr id="0" name=""/>
        <dsp:cNvSpPr/>
      </dsp:nvSpPr>
      <dsp:spPr>
        <a:xfrm>
          <a:off x="0" y="1047813"/>
          <a:ext cx="5328591" cy="10576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itchFamily="34" charset="0"/>
              <a:cs typeface="Arial" pitchFamily="34" charset="0"/>
            </a:rPr>
            <a:t>R$ 500,00 de entrada e mais 4 parcelas de R$ 310,00.</a:t>
          </a:r>
          <a:endParaRPr lang="pt-BR" sz="2400" kern="1200" dirty="0"/>
        </a:p>
      </dsp:txBody>
      <dsp:txXfrm>
        <a:off x="1171480" y="1047813"/>
        <a:ext cx="4157111" cy="1057617"/>
      </dsp:txXfrm>
    </dsp:sp>
    <dsp:sp modelId="{E9803B3A-CF25-479B-83A1-C64A23DD66ED}">
      <dsp:nvSpPr>
        <dsp:cNvPr id="0" name=""/>
        <dsp:cNvSpPr/>
      </dsp:nvSpPr>
      <dsp:spPr>
        <a:xfrm>
          <a:off x="74898" y="1152126"/>
          <a:ext cx="1065718" cy="846093"/>
        </a:xfrm>
        <a:prstGeom prst="roundRect">
          <a:avLst>
            <a:gd name="adj" fmla="val 1000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92D42-4603-4BE0-A018-B32139AACA84}">
      <dsp:nvSpPr>
        <dsp:cNvPr id="0" name=""/>
        <dsp:cNvSpPr/>
      </dsp:nvSpPr>
      <dsp:spPr>
        <a:xfrm>
          <a:off x="0" y="2095626"/>
          <a:ext cx="5328591" cy="10576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itchFamily="34" charset="0"/>
              <a:cs typeface="Arial" pitchFamily="34" charset="0"/>
            </a:rPr>
            <a:t>R$ 300,00 de entrada e mais 6 parcelas de R$ 272,00.</a:t>
          </a:r>
          <a:endParaRPr lang="pt-BR" sz="2400" kern="1200" dirty="0"/>
        </a:p>
      </dsp:txBody>
      <dsp:txXfrm>
        <a:off x="1171480" y="2095626"/>
        <a:ext cx="4157111" cy="1057617"/>
      </dsp:txXfrm>
    </dsp:sp>
    <dsp:sp modelId="{F727AC75-03CF-4BA8-B40B-5B3F5C9E9CC8}">
      <dsp:nvSpPr>
        <dsp:cNvPr id="0" name=""/>
        <dsp:cNvSpPr/>
      </dsp:nvSpPr>
      <dsp:spPr>
        <a:xfrm>
          <a:off x="72010" y="2178243"/>
          <a:ext cx="1065718" cy="846093"/>
        </a:xfrm>
        <a:prstGeom prst="roundRect">
          <a:avLst>
            <a:gd name="adj" fmla="val 1000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981B7D-53F6-4039-A8FA-44779F95F4C7}" type="datetime1">
              <a:rPr lang="pt-BR" smtClean="0"/>
              <a:t>25/07/2021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FD1732DB-6DE7-4ED0-8D58-5BB99683AAF5}" type="datetime1">
              <a:rPr lang="pt-BR" noProof="0" smtClean="0"/>
              <a:t>25/07/2021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41221E5-7225-48EB-A4EE-420E7BFCF70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3436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461FD6-C76F-4702-85DC-D8B245F6FB35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775516-26DD-47A5-B348-EA0F41A617D5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5478762-9D76-4DB7-A962-8E41BCAC7CA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766377-B90C-4C97-BEF1-48967BEDAF2E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8397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8422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0518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3441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4820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2504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31824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5623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5409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6671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9841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5423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107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7504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06268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5024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97CDE2-3E57-44F5-9724-F9E38E3E3FF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9202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40377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97CDE2-3E57-44F5-9724-F9E38E3E3FF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pt-B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97CDE2-3E57-44F5-9724-F9E38E3E3FF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pt-B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97CDE2-3E57-44F5-9724-F9E38E3E3FF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pt-B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97CDE2-3E57-44F5-9724-F9E38E3E3FF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pt-B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97CDE2-3E57-44F5-9724-F9E38E3E3FF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pt-B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97CDE2-3E57-44F5-9724-F9E38E3E3FF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pt-B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97CDE2-3E57-44F5-9724-F9E38E3E3FF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pt-B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97CDE2-3E57-44F5-9724-F9E38E3E3FF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pt-B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97CDE2-3E57-44F5-9724-F9E38E3E3FF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EBC8B75-85EB-4FA8-ACEC-85EC755D6C9F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97CDE2-3E57-44F5-9724-F9E38E3E3FF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pt-B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97CDE2-3E57-44F5-9724-F9E38E3E3FF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pt-B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97CDE2-3E57-44F5-9724-F9E38E3E3FF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pt-B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97CDE2-3E57-44F5-9724-F9E38E3E3FF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pt-B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97CDE2-3E57-44F5-9724-F9E38E3E3FF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pt-B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97CDE2-3E57-44F5-9724-F9E38E3E3FF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pt-B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97CDE2-3E57-44F5-9724-F9E38E3E3FF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pt-B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97CDE2-3E57-44F5-9724-F9E38E3E3FF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pt-B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24292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2608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F9649A-D0BB-4F5C-AF7B-FA9735D80BDD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55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0302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D69B24E-A49F-4A2A-A1E5-4FCA127906E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0728643-1513-4002-8E5A-93BC1C6AD8CC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AB77AC6-D7C0-4A2B-9870-A7D51A8C1C2E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B1B0324-2CDD-42A0-8409-8C81EF76B01D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Retângulo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3" name="Conector reto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5" name="Conector reto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E0389546-EF65-4088-88EB-AC8D4DC7E592}" type="datetime1">
              <a:rPr lang="pt-BR" noProof="0" smtClean="0"/>
              <a:t>25/07/2021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928081-BA9C-4946-99B8-10A028550BF9}" type="datetime1">
              <a:rPr lang="pt-BR" noProof="0" smtClean="0"/>
              <a:t>25/07/2021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1" name="Conector reto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noProof="0" dirty="0"/>
          </a:p>
        </p:txBody>
      </p:sp>
      <p:cxnSp>
        <p:nvCxnSpPr>
          <p:cNvPr id="14" name="Conector reto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CFEAE5-2AEC-4121-BBBF-8BF6789420A3}" type="datetime1">
              <a:rPr lang="pt-BR" noProof="0" smtClean="0"/>
              <a:t>25/07/2021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80C946-2BBA-48D3-9A4D-03881CF0CBE3}" type="datetime1">
              <a:rPr lang="pt-BR" noProof="0" smtClean="0"/>
              <a:t>25/07/2021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0" name="Retângulo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4" name="Retângulo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Retângulo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2" name="Conector reto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noProof="0" dirty="0"/>
          </a:p>
        </p:txBody>
      </p:sp>
      <p:cxnSp>
        <p:nvCxnSpPr>
          <p:cNvPr id="23" name="Conector reto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7" name="Retângulo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8" name="Retângulo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9" name="Retângulo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30" name="Retângulo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31" name="Conector reto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33" name="Conector reto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3C811764-4980-4812-904A-1622A4C8028A}" type="datetime1">
              <a:rPr lang="pt-BR" noProof="0" smtClean="0"/>
              <a:t>25/07/2021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12988D-195D-41BE-8ED0-CDA70FFFA060}" type="datetime1">
              <a:rPr lang="pt-BR" noProof="0" smtClean="0"/>
              <a:t>25/07/2021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43515F-38EA-4021-8311-23EA6BA4A3D3}" type="datetime1">
              <a:rPr lang="pt-BR" noProof="0" smtClean="0"/>
              <a:t>25/07/2021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B258F5-0665-4B53-BF10-369316D2060C}" type="datetime1">
              <a:rPr lang="pt-BR" noProof="0" smtClean="0"/>
              <a:t>25/07/2021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6" name="Retângulo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cxnSp>
        <p:nvCxnSpPr>
          <p:cNvPr id="7" name="Conector reto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9FA944-3705-4F7F-9475-90187A9F21EF}" type="datetime1">
              <a:rPr lang="pt-BR" noProof="0" smtClean="0"/>
              <a:t>25/07/2021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DC1BBB0-96F0-4077-A278-0F3FB5C104D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cxnSp>
        <p:nvCxnSpPr>
          <p:cNvPr id="10" name="Conector reto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E5A64D-90EC-4135-A8DA-8AF848C81F9F}" type="datetime1">
              <a:rPr lang="pt-BR" noProof="0" smtClean="0"/>
              <a:t>25/07/2021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DA35EE8-A010-4F11-B1B0-692009D427B6}" type="datetime1">
              <a:rPr lang="pt-BR" noProof="0" smtClean="0"/>
              <a:t>25/07/2021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10" name="Conector reto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3" name="Retângulo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4" name="Conector reto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noProof="0" dirty="0"/>
          </a:p>
        </p:txBody>
      </p:sp>
      <p:cxnSp>
        <p:nvCxnSpPr>
          <p:cNvPr id="16" name="Conector reto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42D0BFCF-1240-466B-BAE2-7BAA0CC45258}" type="datetime1">
              <a:rPr lang="pt-BR" noProof="0" smtClean="0"/>
              <a:t>25/07/2021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7DC1BBB0-96F0-4077-A278-0F3FB5C104D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gif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Matemática Financeira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Prof. Eric Sampaio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937663-6BFE-476E-A7B9-2FE87A929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108" y="276886"/>
            <a:ext cx="5472608" cy="31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5158308" y="549597"/>
            <a:ext cx="289649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 VOCÊ?</a:t>
            </a:r>
          </a:p>
        </p:txBody>
      </p:sp>
      <p:sp>
        <p:nvSpPr>
          <p:cNvPr id="10" name="CaixaDeTexto 9"/>
          <p:cNvSpPr txBox="1">
            <a:spLocks noChangeArrowheads="1"/>
          </p:cNvSpPr>
          <p:nvPr/>
        </p:nvSpPr>
        <p:spPr bwMode="auto">
          <a:xfrm>
            <a:off x="2061964" y="1766887"/>
            <a:ext cx="9360842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dirty="0"/>
              <a:t>1) Qual proposta você escolheria para fazer a maior economia possível?</a:t>
            </a:r>
          </a:p>
          <a:p>
            <a:pPr algn="just">
              <a:lnSpc>
                <a:spcPct val="150000"/>
              </a:lnSpc>
            </a:pPr>
            <a:endParaRPr lang="pt-BR" sz="2800" dirty="0"/>
          </a:p>
          <a:p>
            <a:pPr algn="just">
              <a:lnSpc>
                <a:spcPct val="150000"/>
              </a:lnSpc>
            </a:pPr>
            <a:r>
              <a:rPr lang="pt-BR" sz="2800" dirty="0"/>
              <a:t>2) E se você quisesse pagar a prazo, qual seria a melhor proposta? </a:t>
            </a:r>
            <a:endParaRPr lang="pt-BR" sz="28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 explicativo retangular com cantos arredondados 6"/>
          <p:cNvSpPr/>
          <p:nvPr/>
        </p:nvSpPr>
        <p:spPr>
          <a:xfrm>
            <a:off x="5518348" y="2492896"/>
            <a:ext cx="4176464" cy="1368152"/>
          </a:xfrm>
          <a:prstGeom prst="wedgeRoundRectCallout">
            <a:avLst>
              <a:gd name="adj1" fmla="val -75627"/>
              <a:gd name="adj2" fmla="val 52291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O que você já sabe sobre...</a:t>
            </a:r>
          </a:p>
          <a:p>
            <a:pPr algn="ctr">
              <a:defRPr/>
            </a:pPr>
            <a:endParaRPr lang="pt-BR" dirty="0"/>
          </a:p>
          <a:p>
            <a:pPr algn="ctr">
              <a:defRPr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6598540" y="4221088"/>
            <a:ext cx="1800200" cy="64807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600" b="1" dirty="0">
                <a:latin typeface="Arial" pitchFamily="34" charset="0"/>
                <a:cs typeface="Arial" pitchFamily="34" charset="0"/>
              </a:rPr>
              <a:t>TAXA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598529" y="4972518"/>
            <a:ext cx="1800225" cy="6477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sz="2600" b="1" dirty="0">
                <a:latin typeface="Arial" pitchFamily="34" charset="0"/>
                <a:cs typeface="Arial" pitchFamily="34" charset="0"/>
              </a:rPr>
              <a:t>JUROS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598540" y="5723577"/>
            <a:ext cx="1800200" cy="64807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600" b="1" dirty="0">
                <a:latin typeface="Arial" pitchFamily="34" charset="0"/>
                <a:cs typeface="Arial" pitchFamily="34" charset="0"/>
              </a:rPr>
              <a:t>CAPITAL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2772472" y="1250176"/>
            <a:ext cx="691529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42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CONHECIMENTOS PRÉVIOS</a:t>
            </a:r>
          </a:p>
        </p:txBody>
      </p:sp>
      <p:pic>
        <p:nvPicPr>
          <p:cNvPr id="36878" name="Picture 2" descr="File:Lilyu - what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3237" y="1916113"/>
            <a:ext cx="33337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aixaDeTexto 3"/>
          <p:cNvSpPr txBox="1">
            <a:spLocks noChangeArrowheads="1"/>
          </p:cNvSpPr>
          <p:nvPr/>
        </p:nvSpPr>
        <p:spPr bwMode="auto">
          <a:xfrm>
            <a:off x="1701800" y="115888"/>
            <a:ext cx="50403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alibri" pitchFamily="34" charset="0"/>
              </a:rPr>
              <a:t>MATEMÁTICA, 9º Ano do Ensino Fundamental</a:t>
            </a:r>
          </a:p>
          <a:p>
            <a:r>
              <a:rPr lang="pt-BR" dirty="0">
                <a:solidFill>
                  <a:schemeClr val="bg1"/>
                </a:solidFill>
                <a:latin typeface="Calibri" pitchFamily="34" charset="0"/>
              </a:rPr>
              <a:t>Juros simples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845940" y="5445225"/>
            <a:ext cx="2592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Lilyu</a:t>
            </a:r>
            <a:r>
              <a:rPr lang="pt-BR" sz="1000" dirty="0"/>
              <a:t> / WTF </a:t>
            </a:r>
            <a:r>
              <a:rPr lang="pt-BR" sz="1000" dirty="0" err="1"/>
              <a:t>Public</a:t>
            </a:r>
            <a:r>
              <a:rPr lang="pt-BR" sz="1000" dirty="0"/>
              <a:t> </a:t>
            </a:r>
            <a:r>
              <a:rPr lang="pt-BR" sz="1000" dirty="0" err="1"/>
              <a:t>License</a:t>
            </a:r>
            <a:endParaRPr lang="pt-BR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3216494" y="516486"/>
            <a:ext cx="597977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4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BUSCANDO A SOLUÇÃO</a:t>
            </a:r>
            <a:endParaRPr lang="pt-BR" sz="40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38915" name="CaixaDeTexto 12"/>
          <p:cNvSpPr txBox="1">
            <a:spLocks noChangeArrowheads="1"/>
          </p:cNvSpPr>
          <p:nvPr/>
        </p:nvSpPr>
        <p:spPr bwMode="auto">
          <a:xfrm>
            <a:off x="2133972" y="1697831"/>
            <a:ext cx="5761038" cy="346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/>
              <a:t>Eduarda quer pagar a prazo, então ela deve optar pela </a:t>
            </a:r>
            <a:r>
              <a:rPr lang="pt-BR" sz="2400" i="1" dirty="0">
                <a:solidFill>
                  <a:srgbClr val="FF0000"/>
                </a:solidFill>
              </a:rPr>
              <a:t>proposta 2</a:t>
            </a:r>
            <a:r>
              <a:rPr lang="pt-BR" sz="2400" dirty="0"/>
              <a:t> ou pela </a:t>
            </a:r>
            <a:r>
              <a:rPr lang="pt-BR" sz="2400" i="1" dirty="0">
                <a:solidFill>
                  <a:srgbClr val="FF0000"/>
                </a:solidFill>
              </a:rPr>
              <a:t>proposta 3</a:t>
            </a:r>
            <a:r>
              <a:rPr lang="pt-BR" sz="2400" dirty="0"/>
              <a:t>. Ela deseja descobrir a taxa de juros que está inserida em cada proposta, para poder escolher de forma mais consciente o melhor pacote</a:t>
            </a:r>
            <a:r>
              <a:rPr lang="pt-BR" sz="2600" dirty="0"/>
              <a:t>. </a:t>
            </a:r>
            <a:endParaRPr lang="pt-BR" dirty="0"/>
          </a:p>
        </p:txBody>
      </p:sp>
      <p:pic>
        <p:nvPicPr>
          <p:cNvPr id="38916" name="Picture 2" descr="File:Wikipe-tan full length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0" y="1989139"/>
            <a:ext cx="19685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ixaDeTexto 3"/>
          <p:cNvSpPr txBox="1">
            <a:spLocks noChangeArrowheads="1"/>
          </p:cNvSpPr>
          <p:nvPr/>
        </p:nvSpPr>
        <p:spPr bwMode="auto">
          <a:xfrm>
            <a:off x="1701800" y="115888"/>
            <a:ext cx="50403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alibri" pitchFamily="34" charset="0"/>
              </a:rPr>
              <a:t>MATEMÁTICA, 9º Ano do Ensino Fundamental</a:t>
            </a:r>
          </a:p>
          <a:p>
            <a:r>
              <a:rPr lang="pt-BR" dirty="0">
                <a:solidFill>
                  <a:schemeClr val="bg1"/>
                </a:solidFill>
                <a:latin typeface="Calibri" pitchFamily="34" charset="0"/>
              </a:rPr>
              <a:t>Juros simples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8121668" y="5693186"/>
            <a:ext cx="2149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Imagem:</a:t>
            </a:r>
            <a:r>
              <a:rPr lang="en-US" sz="1000" dirty="0"/>
              <a:t> Editor at Large / GNU Free Documentation License</a:t>
            </a:r>
            <a:endParaRPr lang="pt-BR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3880182" y="402515"/>
            <a:ext cx="644458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4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O QUE É TAXA DE JUROS?</a:t>
            </a:r>
            <a:endParaRPr lang="pt-BR" sz="40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6" name="Pergaminho horizontal 5"/>
          <p:cNvSpPr/>
          <p:nvPr/>
        </p:nvSpPr>
        <p:spPr>
          <a:xfrm>
            <a:off x="2152296" y="1462037"/>
            <a:ext cx="4681537" cy="4032250"/>
          </a:xfrm>
          <a:prstGeom prst="horizont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pt-BR" sz="2200" dirty="0">
                <a:latin typeface="Arial" pitchFamily="34" charset="0"/>
                <a:cs typeface="Arial" pitchFamily="34" charset="0"/>
              </a:rPr>
              <a:t>Chamamos de </a:t>
            </a:r>
            <a:r>
              <a:rPr lang="pt-BR" sz="2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taxa</a:t>
            </a:r>
            <a:r>
              <a:rPr lang="pt-BR" sz="2200" dirty="0">
                <a:latin typeface="Arial" pitchFamily="34" charset="0"/>
                <a:cs typeface="Arial" pitchFamily="34" charset="0"/>
              </a:rPr>
              <a:t> ou de </a:t>
            </a:r>
            <a:r>
              <a:rPr lang="pt-BR" sz="2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taxa de juros </a:t>
            </a:r>
            <a:r>
              <a:rPr lang="pt-BR" sz="2200" dirty="0">
                <a:latin typeface="Arial" pitchFamily="34" charset="0"/>
                <a:cs typeface="Arial" pitchFamily="34" charset="0"/>
              </a:rPr>
              <a:t>a porcentagem paga por um empréstimo ou por uma compra a prazo (financiamento).</a:t>
            </a:r>
          </a:p>
        </p:txBody>
      </p:sp>
      <p:pic>
        <p:nvPicPr>
          <p:cNvPr id="40964" name="Picture 2" descr="File:Lilyu - what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2475" y="2420938"/>
            <a:ext cx="2952750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ixaDeTexto 3"/>
          <p:cNvSpPr txBox="1">
            <a:spLocks noChangeArrowheads="1"/>
          </p:cNvSpPr>
          <p:nvPr/>
        </p:nvSpPr>
        <p:spPr bwMode="auto">
          <a:xfrm>
            <a:off x="1701800" y="115888"/>
            <a:ext cx="50403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alibri" pitchFamily="34" charset="0"/>
              </a:rPr>
              <a:t>MATEMÁTICA, 9º Ano do Ensino Fundamental</a:t>
            </a:r>
          </a:p>
          <a:p>
            <a:r>
              <a:rPr lang="pt-BR" dirty="0">
                <a:solidFill>
                  <a:schemeClr val="bg1"/>
                </a:solidFill>
                <a:latin typeface="Calibri" pitchFamily="34" charset="0"/>
              </a:rPr>
              <a:t>Juros simples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7822604" y="5346701"/>
            <a:ext cx="2592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Lilyu</a:t>
            </a:r>
            <a:r>
              <a:rPr lang="pt-BR" sz="1000" dirty="0"/>
              <a:t> / WTF </a:t>
            </a:r>
            <a:r>
              <a:rPr lang="pt-BR" sz="1000" dirty="0" err="1"/>
              <a:t>Public</a:t>
            </a:r>
            <a:r>
              <a:rPr lang="pt-BR" sz="1000" dirty="0"/>
              <a:t> </a:t>
            </a:r>
            <a:r>
              <a:rPr lang="pt-BR" sz="1000" dirty="0" err="1"/>
              <a:t>License</a:t>
            </a:r>
            <a:endParaRPr lang="pt-BR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782044" y="451198"/>
            <a:ext cx="741895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4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INVESTIGANDO A PROPOSTA 2</a:t>
            </a:r>
            <a:endParaRPr lang="pt-BR" sz="40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43011" name="CaixaDeTexto 12"/>
          <p:cNvSpPr txBox="1">
            <a:spLocks noChangeArrowheads="1"/>
          </p:cNvSpPr>
          <p:nvPr/>
        </p:nvSpPr>
        <p:spPr bwMode="auto">
          <a:xfrm>
            <a:off x="2351321" y="1159084"/>
            <a:ext cx="8280400" cy="1210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600" dirty="0"/>
              <a:t>Veja o quadro com a síntese das informações da proposta 2.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322771" y="2361793"/>
            <a:ext cx="9101559" cy="50405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lnSpc>
                <a:spcPct val="150000"/>
              </a:lnSpc>
              <a:defRPr/>
            </a:pPr>
            <a:endParaRPr lang="pt-BR" sz="16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Proposta 2: 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R$ 500,00 de entrada e mais 4 parcelas de R$ 310,00</a:t>
            </a:r>
            <a:r>
              <a:rPr lang="pt-BR" sz="1600" dirty="0">
                <a:latin typeface="Arial" pitchFamily="34" charset="0"/>
                <a:cs typeface="Arial" pitchFamily="34" charset="0"/>
              </a:rPr>
              <a:t>.</a:t>
            </a:r>
            <a:endParaRPr lang="pt-BR" sz="1600" dirty="0"/>
          </a:p>
          <a:p>
            <a:pPr algn="just">
              <a:lnSpc>
                <a:spcPct val="150000"/>
              </a:lnSpc>
              <a:defRPr/>
            </a:pPr>
            <a:endParaRPr lang="pt-BR" sz="16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796521"/>
              </p:ext>
            </p:extLst>
          </p:nvPr>
        </p:nvGraphicFramePr>
        <p:xfrm>
          <a:off x="2351321" y="2898777"/>
          <a:ext cx="9073010" cy="244291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14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4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4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4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773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14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latin typeface="Arial" pitchFamily="34" charset="0"/>
                          <a:cs typeface="Arial" pitchFamily="34" charset="0"/>
                        </a:rPr>
                        <a:t>Valor da Entrada</a:t>
                      </a:r>
                      <a:endParaRPr lang="pt-BR" sz="1400" b="0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14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latin typeface="Arial" pitchFamily="34" charset="0"/>
                          <a:cs typeface="Arial" pitchFamily="34" charset="0"/>
                        </a:rPr>
                        <a:t>Saldo para Financiar</a:t>
                      </a:r>
                      <a:endParaRPr lang="pt-BR" sz="1400" b="0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latin typeface="Arial" pitchFamily="34" charset="0"/>
                          <a:cs typeface="Arial" pitchFamily="34" charset="0"/>
                        </a:rPr>
                        <a:t>Quantidade de parcelas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latin typeface="Arial" pitchFamily="34" charset="0"/>
                          <a:cs typeface="Arial" pitchFamily="34" charset="0"/>
                        </a:rPr>
                        <a:t>x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latin typeface="Arial" pitchFamily="34" charset="0"/>
                          <a:cs typeface="Arial" pitchFamily="34" charset="0"/>
                        </a:rPr>
                        <a:t>Valor da Parcela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pt-BR" sz="1400" b="0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14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latin typeface="Arial" pitchFamily="34" charset="0"/>
                          <a:cs typeface="Arial" pitchFamily="34" charset="0"/>
                        </a:rPr>
                        <a:t>Valor Financiado mais juros </a:t>
                      </a:r>
                      <a:endParaRPr lang="pt-BR" sz="1400" b="0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14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latin typeface="Arial" pitchFamily="34" charset="0"/>
                          <a:cs typeface="Arial" pitchFamily="34" charset="0"/>
                        </a:rPr>
                        <a:t>VALOR TOTAL</a:t>
                      </a:r>
                      <a:endParaRPr lang="pt-BR" sz="1400" b="1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0839"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R$ 500,00</a:t>
                      </a:r>
                      <a:endParaRPr lang="pt-BR" sz="2000" b="1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R$ 1.000,00</a:t>
                      </a:r>
                      <a:endParaRPr lang="pt-BR" sz="2000" b="1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4 x R$ 310,00</a:t>
                      </a:r>
                      <a:endParaRPr lang="pt-BR" sz="2000" b="1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R$ 1.240,00</a:t>
                      </a:r>
                      <a:endParaRPr lang="pt-BR" sz="2000" b="1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R$ 1.740,00</a:t>
                      </a:r>
                      <a:endParaRPr lang="pt-BR" sz="2000" b="0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2061964" y="5698916"/>
            <a:ext cx="8280920" cy="50405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Qual o valor de juros desta proposta?</a:t>
            </a:r>
          </a:p>
          <a:p>
            <a:pPr algn="ctr">
              <a:defRPr/>
            </a:pPr>
            <a:endParaRPr lang="pt-BR" dirty="0"/>
          </a:p>
          <a:p>
            <a:pPr algn="ctr">
              <a:defRPr/>
            </a:pP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3068071" y="451198"/>
            <a:ext cx="741895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4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INVESTIGANDO A PROPOSTA 3</a:t>
            </a:r>
            <a:endParaRPr lang="pt-BR" sz="40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45059" name="CaixaDeTexto 12"/>
          <p:cNvSpPr txBox="1">
            <a:spLocks noChangeArrowheads="1"/>
          </p:cNvSpPr>
          <p:nvPr/>
        </p:nvSpPr>
        <p:spPr bwMode="auto">
          <a:xfrm>
            <a:off x="2277988" y="1153775"/>
            <a:ext cx="8280400" cy="1210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600" dirty="0"/>
              <a:t>Observe, agora, o quadro com a síntese das informações da proposta 3.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066100" y="2363786"/>
            <a:ext cx="9140680" cy="50405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lnSpc>
                <a:spcPct val="150000"/>
              </a:lnSpc>
              <a:defRPr/>
            </a:pPr>
            <a:endParaRPr lang="pt-BR" sz="16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  <a:defRPr/>
            </a:pPr>
            <a:endParaRPr lang="pt-BR" sz="2000" dirty="0"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Proposta 3: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 R$ 300,00 de entrada e mais 6 parcelas de R$ 272,00.</a:t>
            </a:r>
            <a:endParaRPr lang="pt-BR" sz="2000" dirty="0"/>
          </a:p>
          <a:p>
            <a:pPr algn="ctr">
              <a:lnSpc>
                <a:spcPct val="150000"/>
              </a:lnSpc>
              <a:defRPr/>
            </a:pPr>
            <a:endParaRPr lang="pt-BR" sz="1600" dirty="0"/>
          </a:p>
          <a:p>
            <a:pPr algn="just">
              <a:lnSpc>
                <a:spcPct val="150000"/>
              </a:lnSpc>
              <a:defRPr/>
            </a:pPr>
            <a:endParaRPr lang="pt-BR" sz="16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200905"/>
              </p:ext>
            </p:extLst>
          </p:nvPr>
        </p:nvGraphicFramePr>
        <p:xfrm>
          <a:off x="2066298" y="2867719"/>
          <a:ext cx="9140680" cy="244291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28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1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773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14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latin typeface="Arial" pitchFamily="34" charset="0"/>
                          <a:cs typeface="Arial" pitchFamily="34" charset="0"/>
                        </a:rPr>
                        <a:t>Valor da Entrada</a:t>
                      </a:r>
                      <a:endParaRPr lang="pt-BR" sz="1400" b="0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14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latin typeface="Arial" pitchFamily="34" charset="0"/>
                          <a:cs typeface="Arial" pitchFamily="34" charset="0"/>
                        </a:rPr>
                        <a:t>Saldo para Financiar</a:t>
                      </a:r>
                      <a:endParaRPr lang="pt-BR" sz="1400" b="0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latin typeface="Arial" pitchFamily="34" charset="0"/>
                          <a:cs typeface="Arial" pitchFamily="34" charset="0"/>
                        </a:rPr>
                        <a:t>Quantidade de parcelas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latin typeface="Arial" pitchFamily="34" charset="0"/>
                          <a:cs typeface="Arial" pitchFamily="34" charset="0"/>
                        </a:rPr>
                        <a:t>x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latin typeface="Arial" pitchFamily="34" charset="0"/>
                          <a:cs typeface="Arial" pitchFamily="34" charset="0"/>
                        </a:rPr>
                        <a:t>Valor da Parcela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pt-BR" sz="1400" b="0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14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latin typeface="Arial" pitchFamily="34" charset="0"/>
                          <a:cs typeface="Arial" pitchFamily="34" charset="0"/>
                        </a:rPr>
                        <a:t>Valor Financiado mais juros </a:t>
                      </a:r>
                      <a:endParaRPr lang="pt-BR" sz="1400" b="0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14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latin typeface="Arial" pitchFamily="34" charset="0"/>
                          <a:cs typeface="Arial" pitchFamily="34" charset="0"/>
                        </a:rPr>
                        <a:t>VALOR TOTAL</a:t>
                      </a:r>
                      <a:endParaRPr lang="pt-BR" sz="1400" b="1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0839"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R$ 300,00</a:t>
                      </a:r>
                      <a:endParaRPr lang="pt-BR" sz="2000" b="1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R$ 1.200,00</a:t>
                      </a:r>
                      <a:endParaRPr lang="pt-BR" sz="2000" b="1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6 x R$ 272,00</a:t>
                      </a:r>
                      <a:endParaRPr lang="pt-BR" sz="2000" b="1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R$ 1.632,00</a:t>
                      </a:r>
                      <a:endParaRPr lang="pt-BR" sz="2000" b="1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R$ 1.932,00</a:t>
                      </a:r>
                      <a:endParaRPr lang="pt-BR" sz="2000" b="0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2066100" y="5902746"/>
            <a:ext cx="8280920" cy="50405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Qual o valor de juros desta proposta?</a:t>
            </a:r>
          </a:p>
          <a:p>
            <a:pPr algn="ctr">
              <a:defRPr/>
            </a:pPr>
            <a:endParaRPr lang="pt-BR" dirty="0"/>
          </a:p>
          <a:p>
            <a:pPr algn="ctr">
              <a:defRPr/>
            </a:pP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4572031" y="380801"/>
            <a:ext cx="434016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 PROPOSTA</a:t>
            </a:r>
            <a:endParaRPr lang="pt-BR" sz="54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6" name="Pergaminho horizontal 5"/>
          <p:cNvSpPr/>
          <p:nvPr/>
        </p:nvSpPr>
        <p:spPr>
          <a:xfrm>
            <a:off x="4572031" y="980728"/>
            <a:ext cx="4824413" cy="4248150"/>
          </a:xfrm>
          <a:prstGeom prst="horizont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pt-BR" sz="2200" dirty="0">
                <a:latin typeface="Arial" pitchFamily="34" charset="0"/>
                <a:cs typeface="Arial" pitchFamily="34" charset="0"/>
              </a:rPr>
              <a:t>Se levarmos em consideração o valor final de cada pacote de viagem (pago a prazo), </a:t>
            </a:r>
            <a:r>
              <a:rPr lang="pt-BR" sz="2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 proposta 2 </a:t>
            </a:r>
            <a:r>
              <a:rPr lang="pt-BR" sz="2200" dirty="0">
                <a:latin typeface="Arial" pitchFamily="34" charset="0"/>
                <a:cs typeface="Arial" pitchFamily="34" charset="0"/>
              </a:rPr>
              <a:t>é mais econômica que </a:t>
            </a:r>
            <a:r>
              <a:rPr lang="pt-BR" sz="2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 proposta 3.</a:t>
            </a:r>
            <a:endParaRPr lang="pt-BR" sz="2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7108" name="Picture 2" descr="File:Wikipe-tan full length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0227" y="2202652"/>
            <a:ext cx="1799741" cy="342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7"/>
          <p:cNvSpPr txBox="1"/>
          <p:nvPr/>
        </p:nvSpPr>
        <p:spPr>
          <a:xfrm>
            <a:off x="2175492" y="5693186"/>
            <a:ext cx="2149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Imagem:</a:t>
            </a:r>
            <a:r>
              <a:rPr lang="en-US" sz="1000" dirty="0"/>
              <a:t> Editor at Large / GNU Free Documentation License</a:t>
            </a:r>
            <a:endParaRPr lang="pt-BR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Acréscimo e Desconto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half" idx="2"/>
          </p:nvPr>
        </p:nvSpPr>
        <p:spPr>
          <a:xfrm>
            <a:off x="1269876" y="1600200"/>
            <a:ext cx="10106361" cy="1972816"/>
          </a:xfrm>
        </p:spPr>
        <p:txBody>
          <a:bodyPr rtlCol="0">
            <a:normAutofit/>
          </a:bodyPr>
          <a:lstStyle/>
          <a:p>
            <a:r>
              <a:rPr lang="pt-BR" b="1" dirty="0"/>
              <a:t>Acréscimo</a:t>
            </a:r>
            <a:r>
              <a:rPr lang="pt-BR" dirty="0"/>
              <a:t>: é todo aumento sobre um valor inicial dado.</a:t>
            </a:r>
          </a:p>
          <a:p>
            <a:r>
              <a:rPr lang="pt-BR" b="1" dirty="0"/>
              <a:t>Desconto</a:t>
            </a:r>
            <a:r>
              <a:rPr lang="pt-BR" dirty="0"/>
              <a:t>: É toda redução ou abatimento ou dedução de um valor inicial dado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9ECE43-6837-44CC-B43C-7B3369E96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B35773-1744-43C0-BB1E-77F13068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17</a:t>
            </a:fld>
            <a:endParaRPr lang="pt-BR" noProof="0" dirty="0"/>
          </a:p>
        </p:txBody>
      </p:sp>
      <p:sp>
        <p:nvSpPr>
          <p:cNvPr id="3" name="Seta: para Cima 2">
            <a:extLst>
              <a:ext uri="{FF2B5EF4-FFF2-40B4-BE49-F238E27FC236}">
                <a16:creationId xmlns:a16="http://schemas.microsoft.com/office/drawing/2014/main" id="{4FDDAD8C-1D3B-4358-9B08-74A008F747A1}"/>
              </a:ext>
            </a:extLst>
          </p:cNvPr>
          <p:cNvSpPr/>
          <p:nvPr/>
        </p:nvSpPr>
        <p:spPr>
          <a:xfrm>
            <a:off x="10747831" y="1605285"/>
            <a:ext cx="216024" cy="360040"/>
          </a:xfrm>
          <a:prstGeom prst="upArrow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Cima 7">
            <a:extLst>
              <a:ext uri="{FF2B5EF4-FFF2-40B4-BE49-F238E27FC236}">
                <a16:creationId xmlns:a16="http://schemas.microsoft.com/office/drawing/2014/main" id="{04A8B8D4-1D9E-406E-BB51-A9D4B9A32E04}"/>
              </a:ext>
            </a:extLst>
          </p:cNvPr>
          <p:cNvSpPr/>
          <p:nvPr/>
        </p:nvSpPr>
        <p:spPr>
          <a:xfrm rot="10800000">
            <a:off x="5086300" y="2629284"/>
            <a:ext cx="216024" cy="360040"/>
          </a:xfrm>
          <a:prstGeom prst="upArrow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Matemática: 2016-06-05">
            <a:extLst>
              <a:ext uri="{FF2B5EF4-FFF2-40B4-BE49-F238E27FC236}">
                <a16:creationId xmlns:a16="http://schemas.microsoft.com/office/drawing/2014/main" id="{727BCD07-593D-427D-93AC-84435FF61AF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014" y="2779149"/>
            <a:ext cx="3096344" cy="311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réscimos em Atlético-MG x Inter viram piada na web | LANCE!">
            <a:extLst>
              <a:ext uri="{FF2B5EF4-FFF2-40B4-BE49-F238E27FC236}">
                <a16:creationId xmlns:a16="http://schemas.microsoft.com/office/drawing/2014/main" id="{41CBD852-C274-45E1-B733-F61F94FE8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24" y="3429000"/>
            <a:ext cx="40290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nstagram Promocao GIF by Lojas O Precinho - Find &amp;amp; Share on GIPHY">
            <a:extLst>
              <a:ext uri="{FF2B5EF4-FFF2-40B4-BE49-F238E27FC236}">
                <a16:creationId xmlns:a16="http://schemas.microsoft.com/office/drawing/2014/main" id="{1E009AB5-A17F-4EDC-896E-B6510ABAB85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347" y="359282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5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7211" y="492361"/>
            <a:ext cx="8534399" cy="2654064"/>
          </a:xfrm>
        </p:spPr>
        <p:txBody>
          <a:bodyPr rtlCol="0" anchor="ctr"/>
          <a:lstStyle/>
          <a:p>
            <a:pPr algn="ctr" rtl="0"/>
            <a:r>
              <a:rPr lang="pt-BR" spc="-100" dirty="0"/>
              <a:t>Porcentagem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5BC46F-B32E-449A-9F8B-ED6A51B74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8B9108A-1577-46FF-B787-E22AC74A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pPr rtl="0"/>
              <a:t>18</a:t>
            </a:fld>
            <a:endParaRPr lang="pt-BR" noProof="0" dirty="0"/>
          </a:p>
        </p:txBody>
      </p:sp>
      <p:pic>
        <p:nvPicPr>
          <p:cNvPr id="4098" name="Picture 2" descr="Crie um gráfico de bola de porcentagem no Excel">
            <a:extLst>
              <a:ext uri="{FF2B5EF4-FFF2-40B4-BE49-F238E27FC236}">
                <a16:creationId xmlns:a16="http://schemas.microsoft.com/office/drawing/2014/main" id="{CEBDD248-EEEF-4226-AE02-2A8AA597AD5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2" y="2636912"/>
            <a:ext cx="60864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9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Porcentagem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half" idx="2"/>
          </p:nvPr>
        </p:nvSpPr>
        <p:spPr>
          <a:xfrm>
            <a:off x="1269876" y="1600200"/>
            <a:ext cx="10106361" cy="1972816"/>
          </a:xfrm>
        </p:spPr>
        <p:txBody>
          <a:bodyPr rtlCol="0">
            <a:normAutofit fontScale="92500"/>
          </a:bodyPr>
          <a:lstStyle/>
          <a:p>
            <a:r>
              <a:rPr lang="pt-BR" dirty="0"/>
              <a:t>A </a:t>
            </a:r>
            <a:r>
              <a:rPr lang="pt-BR" b="1" dirty="0"/>
              <a:t>porcentagem</a:t>
            </a:r>
            <a:r>
              <a:rPr lang="pt-BR" dirty="0"/>
              <a:t> é uma razão cujo o denominador é igual a 100.</a:t>
            </a:r>
          </a:p>
          <a:p>
            <a:r>
              <a:rPr lang="pt-BR" b="1" dirty="0"/>
              <a:t>Porcentagem</a:t>
            </a:r>
            <a:r>
              <a:rPr lang="pt-BR" dirty="0"/>
              <a:t> ou percentagem é uma razão centesimal representada pelo símbolo % (por cento) usada para calcular descontos, acréscimo de preços, etc...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00B0DDC1-2DCF-4185-AECC-0657C008377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593435" y="3573016"/>
                <a:ext cx="9782801" cy="2599184"/>
              </a:xfrm>
            </p:spPr>
            <p:txBody>
              <a:bodyPr/>
              <a:lstStyle/>
              <a:p>
                <a:r>
                  <a:rPr lang="pt-BR" dirty="0"/>
                  <a:t>Ex. 5% </a:t>
                </a:r>
                <a:r>
                  <a:rPr lang="pt-BR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5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100</m:t>
                        </m:r>
                      </m:den>
                    </m:f>
                  </m:oMath>
                </a14:m>
                <a:r>
                  <a:rPr lang="pt-BR" dirty="0"/>
                  <a:t> </a:t>
                </a:r>
                <a:r>
                  <a:rPr lang="pt-BR" dirty="0">
                    <a:sym typeface="Wingdings" panose="05000000000000000000" pitchFamily="2" charset="2"/>
                  </a:rPr>
                  <a:t>0,05</a:t>
                </a:r>
              </a:p>
              <a:p>
                <a:r>
                  <a:rPr lang="pt-BR" dirty="0">
                    <a:sym typeface="Wingdings" panose="05000000000000000000" pitchFamily="2" charset="2"/>
                  </a:rPr>
                  <a:t>Ex. 12</a:t>
                </a:r>
                <a:r>
                  <a:rPr lang="pt-BR" dirty="0"/>
                  <a:t>% </a:t>
                </a:r>
                <a:r>
                  <a:rPr lang="pt-BR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12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100</m:t>
                        </m:r>
                      </m:den>
                    </m:f>
                  </m:oMath>
                </a14:m>
                <a:r>
                  <a:rPr lang="pt-BR" dirty="0"/>
                  <a:t> </a:t>
                </a:r>
                <a:r>
                  <a:rPr lang="pt-BR" dirty="0">
                    <a:sym typeface="Wingdings" panose="05000000000000000000" pitchFamily="2" charset="2"/>
                  </a:rPr>
                  <a:t>0,12</a:t>
                </a:r>
              </a:p>
              <a:p>
                <a:r>
                  <a:rPr lang="pt-BR" dirty="0"/>
                  <a:t>Ex. 80% </a:t>
                </a:r>
                <a:r>
                  <a:rPr lang="pt-BR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80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100</m:t>
                        </m:r>
                      </m:den>
                    </m:f>
                  </m:oMath>
                </a14:m>
                <a:r>
                  <a:rPr lang="pt-BR" dirty="0"/>
                  <a:t> </a:t>
                </a:r>
                <a:r>
                  <a:rPr lang="pt-BR" dirty="0">
                    <a:sym typeface="Wingdings" panose="05000000000000000000" pitchFamily="2" charset="2"/>
                  </a:rPr>
                  <a:t>0,8</a:t>
                </a:r>
                <a:endParaRPr lang="pt-BR" dirty="0"/>
              </a:p>
            </p:txBody>
          </p:sp>
        </mc:Choice>
        <mc:Fallback xmlns="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00B0DDC1-2DCF-4185-AECC-0657C00837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93435" y="3573016"/>
                <a:ext cx="9782801" cy="2599184"/>
              </a:xfrm>
              <a:blipFill>
                <a:blip r:embed="rId3"/>
                <a:stretch>
                  <a:fillRect l="-1433" t="-28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9ECE43-6837-44CC-B43C-7B3369E96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B35773-1744-43C0-BB1E-77F13068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19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333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Agenda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pt-BR" dirty="0"/>
              <a:t>O que é Matemática Financeira?</a:t>
            </a:r>
          </a:p>
          <a:p>
            <a:pPr rtl="0"/>
            <a:r>
              <a:rPr lang="pt-BR" dirty="0"/>
              <a:t>Porque estudar Matemática Financeira?</a:t>
            </a:r>
          </a:p>
          <a:p>
            <a:pPr rtl="0"/>
            <a:r>
              <a:rPr lang="pt-BR" dirty="0"/>
              <a:t>Qual a importância da Matemática Financeira?</a:t>
            </a:r>
          </a:p>
          <a:p>
            <a:pPr rtl="0"/>
            <a:r>
              <a:rPr lang="pt-BR" dirty="0"/>
              <a:t>Conceitos básicos da Matemática Financeira:</a:t>
            </a:r>
          </a:p>
          <a:p>
            <a:pPr lvl="1"/>
            <a:r>
              <a:rPr lang="pt-BR" dirty="0"/>
              <a:t>Porcentagem</a:t>
            </a:r>
          </a:p>
          <a:p>
            <a:pPr lvl="1"/>
            <a:r>
              <a:rPr lang="pt-BR" dirty="0"/>
              <a:t>Acréscimo</a:t>
            </a:r>
          </a:p>
          <a:p>
            <a:pPr lvl="1"/>
            <a:r>
              <a:rPr lang="pt-BR" dirty="0"/>
              <a:t>Desconto</a:t>
            </a:r>
          </a:p>
          <a:p>
            <a:pPr lvl="1"/>
            <a:r>
              <a:rPr lang="pt-BR" dirty="0"/>
              <a:t>Juros Simples</a:t>
            </a:r>
          </a:p>
          <a:p>
            <a:pPr lvl="1"/>
            <a:r>
              <a:rPr lang="pt-BR" dirty="0"/>
              <a:t>Juros Composto</a:t>
            </a:r>
          </a:p>
          <a:p>
            <a:pPr rtl="0"/>
            <a:r>
              <a:rPr lang="pt-BR" dirty="0"/>
              <a:t>Exercício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897ACE5-41F0-4666-9F53-849AB42A0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DAD1F0C-8EE7-4614-9564-0200560F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 dirty="0"/>
              <a:t>Problemas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1593436" y="1988840"/>
            <a:ext cx="9901576" cy="4183359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endParaRPr lang="pt-BR" sz="3200" dirty="0"/>
          </a:p>
          <a:p>
            <a:pPr marL="0" indent="0" rtl="0">
              <a:buNone/>
            </a:pPr>
            <a:endParaRPr lang="pt-BR" sz="320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507527-D275-42C0-B2FA-580299B3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197ED9-128D-4248-8219-1506A71C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20</a:t>
            </a:fld>
            <a:endParaRPr lang="pt-BR" noProof="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3AE0A5-3A3B-43F9-A992-6564BDA08063}"/>
              </a:ext>
            </a:extLst>
          </p:cNvPr>
          <p:cNvSpPr txBox="1"/>
          <p:nvPr/>
        </p:nvSpPr>
        <p:spPr>
          <a:xfrm>
            <a:off x="1593435" y="1623732"/>
            <a:ext cx="97828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pt-BR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Em uma sala de aula há 30 alunos, dos quais 40% são meninas. Quantas meninas têm na sala?</a:t>
            </a:r>
          </a:p>
          <a:p>
            <a:pPr algn="l" fontAlgn="base"/>
            <a:r>
              <a:rPr lang="pt-BR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a) 10 meninas	b) 12 meninas	c) 15 meninas	d) 18 meninas</a:t>
            </a:r>
          </a:p>
          <a:p>
            <a:br>
              <a:rPr lang="pt-BR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BR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Uma mercadoria que custava R$ 450,00 reais sofreu um reajuste de 15% de acordo com a inflação do período. Qual é o seu preço atual?</a:t>
            </a:r>
          </a:p>
          <a:p>
            <a:endParaRPr lang="pt-BR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pt-BR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Uma loja de eletrodomésticos está oferecendo um desconto de 14% nas compras feitas com pagamento à vista. Qual o valor de uma geladeira de R$ 1.200,00 na promoção oferecida?</a:t>
            </a:r>
          </a:p>
          <a:p>
            <a:endParaRPr lang="pt-BR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pt-BR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 fontAlgn="base"/>
            <a:r>
              <a:rPr lang="pt-BR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Na promoção de uma loja de eletrodomésticos, um aparelho de som que custava R$ 400,00 teve um desconto de 12%. Quanto o cliente que decidir comprar o equipamento pagará?</a:t>
            </a:r>
          </a:p>
          <a:p>
            <a:pPr algn="l" fontAlgn="base"/>
            <a:r>
              <a:rPr lang="pt-BR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a) R$ 372,00	b) R$ 342,00	c) R$ 362,00	d) R$ 352,00</a:t>
            </a:r>
          </a:p>
          <a:p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11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 dirty="0"/>
              <a:t>Problemas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1593436" y="1988840"/>
            <a:ext cx="9901576" cy="4183359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endParaRPr lang="pt-BR" sz="3200" dirty="0"/>
          </a:p>
          <a:p>
            <a:pPr marL="0" indent="0" rtl="0">
              <a:buNone/>
            </a:pPr>
            <a:endParaRPr lang="pt-BR" sz="320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507527-D275-42C0-B2FA-580299B3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197ED9-128D-4248-8219-1506A71C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21</a:t>
            </a:fld>
            <a:endParaRPr lang="pt-BR" noProof="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3AE0A5-3A3B-43F9-A992-6564BDA08063}"/>
              </a:ext>
            </a:extLst>
          </p:cNvPr>
          <p:cNvSpPr txBox="1"/>
          <p:nvPr/>
        </p:nvSpPr>
        <p:spPr>
          <a:xfrm>
            <a:off x="1593435" y="1623732"/>
            <a:ext cx="97828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pt-BR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Em uma sala de aula há 30 alunos, dos quais 40% são meninas. Quantas meninas têm na sala?</a:t>
            </a:r>
          </a:p>
          <a:p>
            <a:pPr algn="l" fontAlgn="base"/>
            <a:r>
              <a:rPr lang="pt-BR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a) 10 meninas	</a:t>
            </a:r>
            <a:r>
              <a:rPr lang="pt-BR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b) 12 meninas</a:t>
            </a:r>
            <a:r>
              <a:rPr lang="pt-BR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	c) 15 meninas	d) 18 meninas</a:t>
            </a:r>
          </a:p>
          <a:p>
            <a:br>
              <a:rPr lang="pt-BR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BR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Uma mercadoria que custava R$ 450,00 reais sofreu um reajuste de 15% de acordo com a inflação do período. Qual é o seu preço atual?</a:t>
            </a:r>
          </a:p>
          <a:p>
            <a:r>
              <a:rPr lang="pt-BR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R$ 517,50</a:t>
            </a:r>
            <a:endParaRPr lang="pt-BR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pt-BR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Uma loja de eletrodomésticos está oferecendo um desconto de 14% nas compras feitas com pagamento à vista. Qual o valor de uma geladeira de R$ 1.200,00 na promoção oferecida?</a:t>
            </a:r>
          </a:p>
          <a:p>
            <a:r>
              <a:rPr lang="pt-BR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R$ 1.032,00</a:t>
            </a:r>
            <a:endParaRPr lang="pt-BR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pt-BR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 fontAlgn="base"/>
            <a:r>
              <a:rPr lang="pt-BR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Na promoção de uma loja de eletrodomésticos, um aparelho de som que custava R$ 400,00 teve um desconto de 12%. Quanto o cliente que decidir comprar o equipamento pagará?</a:t>
            </a:r>
          </a:p>
          <a:p>
            <a:pPr algn="l" fontAlgn="base"/>
            <a:r>
              <a:rPr lang="pt-BR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a) R$ 372,00	b) R$ 342,00	c) R$ 362,00	</a:t>
            </a:r>
            <a:r>
              <a:rPr lang="pt-BR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d) R$ 352,00</a:t>
            </a:r>
          </a:p>
          <a:p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45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8612" y="1600201"/>
            <a:ext cx="8534399" cy="2654064"/>
          </a:xfrm>
        </p:spPr>
        <p:txBody>
          <a:bodyPr rtlCol="0" anchor="ctr"/>
          <a:lstStyle/>
          <a:p>
            <a:pPr algn="ctr" rtl="0"/>
            <a:r>
              <a:rPr lang="pt-BR" spc="-100" dirty="0"/>
              <a:t>Juros Simples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5BC46F-B32E-449A-9F8B-ED6A51B74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8B9108A-1577-46FF-B787-E22AC74A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pPr rtl="0"/>
              <a:t>22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2767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Juros Simples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1593436" y="1772816"/>
            <a:ext cx="9901576" cy="4399383"/>
          </a:xfrm>
        </p:spPr>
        <p:txBody>
          <a:bodyPr rtlCol="0">
            <a:normAutofit/>
          </a:bodyPr>
          <a:lstStyle/>
          <a:p>
            <a:r>
              <a:rPr lang="pt-BR" b="1" dirty="0"/>
              <a:t>Juros simples</a:t>
            </a:r>
            <a:r>
              <a:rPr lang="pt-BR" dirty="0"/>
              <a:t> é uma remuneração dada a alguém pelo aplicação de seu </a:t>
            </a:r>
            <a:r>
              <a:rPr lang="pt-BR" dirty="0">
                <a:solidFill>
                  <a:srgbClr val="FF0000"/>
                </a:solidFill>
              </a:rPr>
              <a:t>capital </a:t>
            </a:r>
            <a:r>
              <a:rPr lang="pt-BR" dirty="0"/>
              <a:t>em um determinando </a:t>
            </a:r>
            <a:r>
              <a:rPr lang="pt-BR" dirty="0">
                <a:solidFill>
                  <a:srgbClr val="FF0000"/>
                </a:solidFill>
              </a:rPr>
              <a:t>período</a:t>
            </a:r>
            <a:r>
              <a:rPr lang="pt-BR" dirty="0"/>
              <a:t>.</a:t>
            </a:r>
          </a:p>
          <a:p>
            <a:r>
              <a:rPr lang="pt-BR" dirty="0"/>
              <a:t>Exemplos:</a:t>
            </a:r>
          </a:p>
          <a:p>
            <a:pPr marL="0" indent="0" algn="just">
              <a:buNone/>
            </a:pPr>
            <a:r>
              <a:rPr lang="pt-BR" dirty="0"/>
              <a:t>Se você pega </a:t>
            </a:r>
            <a:r>
              <a:rPr lang="pt-BR" dirty="0">
                <a:solidFill>
                  <a:srgbClr val="FF0000"/>
                </a:solidFill>
              </a:rPr>
              <a:t>R$ 500 </a:t>
            </a:r>
            <a:r>
              <a:rPr lang="pt-BR" dirty="0"/>
              <a:t>emprestado por um mês, com taxa de juros de </a:t>
            </a:r>
            <a:r>
              <a:rPr lang="pt-BR" dirty="0">
                <a:solidFill>
                  <a:srgbClr val="FF0000"/>
                </a:solidFill>
              </a:rPr>
              <a:t>5%, </a:t>
            </a:r>
            <a:r>
              <a:rPr lang="pt-BR" dirty="0"/>
              <a:t>terá que devolver </a:t>
            </a:r>
            <a:r>
              <a:rPr lang="pt-BR" dirty="0">
                <a:solidFill>
                  <a:srgbClr val="FF0000"/>
                </a:solidFill>
              </a:rPr>
              <a:t>R$ 525 </a:t>
            </a:r>
            <a:r>
              <a:rPr lang="pt-BR" dirty="0"/>
              <a:t>depois de </a:t>
            </a:r>
            <a:r>
              <a:rPr lang="pt-BR" dirty="0">
                <a:solidFill>
                  <a:srgbClr val="FF0000"/>
                </a:solidFill>
              </a:rPr>
              <a:t>30 dias </a:t>
            </a:r>
            <a:r>
              <a:rPr lang="pt-BR" dirty="0"/>
              <a:t>(R$ 500 do valor original + R$ 25 dos juros). </a:t>
            </a:r>
          </a:p>
          <a:p>
            <a:pPr marL="0" indent="0" algn="just">
              <a:buNone/>
            </a:pPr>
            <a:r>
              <a:rPr lang="pt-BR" dirty="0"/>
              <a:t>Pagar o boleto do aluguel atrasado, o valor de </a:t>
            </a:r>
            <a:r>
              <a:rPr lang="pt-BR" dirty="0">
                <a:solidFill>
                  <a:srgbClr val="FF0000"/>
                </a:solidFill>
              </a:rPr>
              <a:t>R$ 800 </a:t>
            </a:r>
            <a:r>
              <a:rPr lang="pt-BR" dirty="0"/>
              <a:t>vai para </a:t>
            </a:r>
            <a:r>
              <a:rPr lang="pt-BR" dirty="0">
                <a:solidFill>
                  <a:srgbClr val="FF0000"/>
                </a:solidFill>
              </a:rPr>
              <a:t>R$ 816</a:t>
            </a:r>
            <a:r>
              <a:rPr lang="pt-BR" dirty="0"/>
              <a:t>, pois há uma multa de </a:t>
            </a:r>
            <a:r>
              <a:rPr lang="pt-BR" dirty="0">
                <a:solidFill>
                  <a:srgbClr val="FF0000"/>
                </a:solidFill>
              </a:rPr>
              <a:t>2%. </a:t>
            </a:r>
            <a:r>
              <a:rPr lang="pt-BR" dirty="0"/>
              <a:t>Esse cálculo simples é </a:t>
            </a:r>
            <a:r>
              <a:rPr lang="pt-BR" dirty="0">
                <a:solidFill>
                  <a:srgbClr val="FF0000"/>
                </a:solidFill>
              </a:rPr>
              <a:t>chamado de juros simples </a:t>
            </a:r>
            <a:r>
              <a:rPr lang="pt-BR" dirty="0"/>
              <a:t>ou juros não capitalizados.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507527-D275-42C0-B2FA-580299B3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197ED9-128D-4248-8219-1506A71C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23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9796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Juros Simples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1534048" y="1556792"/>
            <a:ext cx="9901576" cy="4399383"/>
          </a:xfrm>
        </p:spPr>
        <p:txBody>
          <a:bodyPr rtlCol="0">
            <a:noAutofit/>
          </a:bodyPr>
          <a:lstStyle/>
          <a:p>
            <a:r>
              <a:rPr lang="pt-BR" b="1" dirty="0"/>
              <a:t>Juros simples</a:t>
            </a:r>
            <a:r>
              <a:rPr lang="pt-BR" dirty="0"/>
              <a:t> é uma remuneração dada a alguém pelo aplicação de seu </a:t>
            </a:r>
            <a:r>
              <a:rPr lang="pt-BR" dirty="0">
                <a:solidFill>
                  <a:srgbClr val="FF0000"/>
                </a:solidFill>
              </a:rPr>
              <a:t>capital </a:t>
            </a:r>
            <a:r>
              <a:rPr lang="pt-BR" dirty="0"/>
              <a:t>em um determinando </a:t>
            </a:r>
            <a:r>
              <a:rPr lang="pt-BR" dirty="0">
                <a:solidFill>
                  <a:srgbClr val="FF0000"/>
                </a:solidFill>
              </a:rPr>
              <a:t>período</a:t>
            </a:r>
            <a:r>
              <a:rPr lang="pt-BR" dirty="0"/>
              <a:t>.</a:t>
            </a:r>
          </a:p>
          <a:p>
            <a:endParaRPr lang="pt-BR" dirty="0"/>
          </a:p>
          <a:p>
            <a:pPr rtl="0"/>
            <a:r>
              <a:rPr lang="pt-BR" dirty="0"/>
              <a:t>A formula do juros Simples é apresentado pela seguinte fórmula:</a:t>
            </a:r>
          </a:p>
          <a:p>
            <a:pPr rtl="0"/>
            <a:endParaRPr lang="pt-BR" dirty="0"/>
          </a:p>
          <a:p>
            <a:pPr marL="0" indent="0" algn="ctr" rtl="0">
              <a:buNone/>
            </a:pPr>
            <a:r>
              <a:rPr lang="pt-BR" dirty="0"/>
              <a:t>J = c*i*t</a:t>
            </a:r>
          </a:p>
          <a:p>
            <a:pPr marL="0" indent="0" rtl="0">
              <a:buNone/>
            </a:pPr>
            <a:r>
              <a:rPr lang="pt-BR" dirty="0"/>
              <a:t>E para cálculo do montante:</a:t>
            </a:r>
          </a:p>
          <a:p>
            <a:pPr marL="0" indent="0" algn="ctr" rtl="0">
              <a:buNone/>
            </a:pPr>
            <a:r>
              <a:rPr lang="pt-BR" dirty="0"/>
              <a:t>M = C + J</a:t>
            </a:r>
          </a:p>
          <a:p>
            <a:pPr marL="0" indent="0" algn="ctr" rtl="0">
              <a:buNone/>
            </a:pPr>
            <a:endParaRPr lang="pt-BR" dirty="0"/>
          </a:p>
          <a:p>
            <a:pPr marL="0" indent="0" algn="ctr" rtl="0">
              <a:buNone/>
            </a:pPr>
            <a:r>
              <a:rPr lang="pt-BR" dirty="0"/>
              <a:t>Então vamos conhecer essas variáveis envolvidas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507527-D275-42C0-B2FA-580299B3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197ED9-128D-4248-8219-1506A71C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24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6119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Juros Simples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1593436" y="1628800"/>
            <a:ext cx="9901576" cy="4543399"/>
          </a:xfrm>
        </p:spPr>
        <p:txBody>
          <a:bodyPr rtlCol="0"/>
          <a:lstStyle/>
          <a:p>
            <a:pPr rtl="0"/>
            <a:r>
              <a:rPr lang="pt-BR" dirty="0"/>
              <a:t>Em matemática financeira, para calcular os juros simples, antes precisaremos conhecer algumas variáveis:</a:t>
            </a:r>
          </a:p>
          <a:p>
            <a:pPr rtl="0"/>
            <a:r>
              <a:rPr lang="pt-BR" b="1" dirty="0">
                <a:solidFill>
                  <a:schemeClr val="tx2"/>
                </a:solidFill>
              </a:rPr>
              <a:t>C (Capital): </a:t>
            </a:r>
            <a:r>
              <a:rPr lang="pt-BR" dirty="0"/>
              <a:t>Valor de uma quantia em dinheiro "na data zero", ou seja, no inicio de uma aplicação.</a:t>
            </a:r>
          </a:p>
          <a:p>
            <a:pPr rtl="0"/>
            <a:r>
              <a:rPr lang="pt-BR" b="1" dirty="0">
                <a:solidFill>
                  <a:schemeClr val="tx2"/>
                </a:solidFill>
              </a:rPr>
              <a:t>T (Tempo): </a:t>
            </a:r>
            <a:r>
              <a:rPr lang="pt-BR" dirty="0"/>
              <a:t>Duração da aplicação</a:t>
            </a:r>
          </a:p>
          <a:p>
            <a:pPr rtl="0"/>
            <a:r>
              <a:rPr lang="pt-BR" b="1" dirty="0">
                <a:solidFill>
                  <a:schemeClr val="tx2"/>
                </a:solidFill>
              </a:rPr>
              <a:t>I (Taxa):</a:t>
            </a:r>
            <a:r>
              <a:rPr lang="pt-BR" dirty="0"/>
              <a:t>Porcentagem envolvida</a:t>
            </a:r>
          </a:p>
          <a:p>
            <a:pPr rtl="0"/>
            <a:r>
              <a:rPr lang="pt-BR" b="1" dirty="0">
                <a:solidFill>
                  <a:schemeClr val="tx2"/>
                </a:solidFill>
              </a:rPr>
              <a:t>M (Montante): </a:t>
            </a:r>
            <a:r>
              <a:rPr lang="pt-BR" dirty="0"/>
              <a:t>Soma do Capital mais o juros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507527-D275-42C0-B2FA-580299B3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197ED9-128D-4248-8219-1506A71C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25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7582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Juros Simples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593436" y="1988840"/>
                <a:ext cx="9901576" cy="4183359"/>
              </a:xfrm>
            </p:spPr>
            <p:txBody>
              <a:bodyPr rtlCol="0">
                <a:normAutofit lnSpcReduction="10000"/>
              </a:bodyPr>
              <a:lstStyle/>
              <a:p>
                <a:pPr rtl="0"/>
                <a:r>
                  <a:rPr lang="pt-BR" dirty="0"/>
                  <a:t>Voltando para nossa fórmula:</a:t>
                </a:r>
              </a:p>
              <a:p>
                <a:pPr marL="0" indent="0" algn="ctr" rtl="0">
                  <a:buNone/>
                </a:pPr>
                <a:r>
                  <a:rPr lang="pt-BR" sz="3200" dirty="0"/>
                  <a:t>J = c*i*t</a:t>
                </a:r>
              </a:p>
              <a:p>
                <a:pPr marL="0" indent="0" rtl="0">
                  <a:buNone/>
                </a:pPr>
                <a:r>
                  <a:rPr lang="pt-BR" dirty="0"/>
                  <a:t>Podemos saber os descobrir qualquer uma das variáveis nesta formula, vejamos:</a:t>
                </a:r>
              </a:p>
              <a:p>
                <a:pPr marL="0" indent="0" rtl="0">
                  <a:buNone/>
                </a:pPr>
                <a:r>
                  <a:rPr lang="pt-BR" sz="3200" dirty="0"/>
                  <a:t>i=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3200" dirty="0"/>
                  <a:t> Cálculo para determinar taxa</a:t>
                </a:r>
              </a:p>
              <a:p>
                <a:pPr marL="0" indent="0">
                  <a:buNone/>
                </a:pPr>
                <a:r>
                  <a:rPr lang="pt-BR" sz="3200" dirty="0"/>
                  <a:t>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pt-BR" sz="3200" dirty="0"/>
                  <a:t> Cálculo para determinar o tempo</a:t>
                </a:r>
              </a:p>
              <a:p>
                <a:pPr marL="0" indent="0">
                  <a:buNone/>
                </a:pPr>
                <a:r>
                  <a:rPr lang="pt-BR" sz="3200" dirty="0"/>
                  <a:t>C=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3200" dirty="0"/>
                  <a:t> Cálculo para determinar o capital</a:t>
                </a:r>
              </a:p>
              <a:p>
                <a:pPr marL="0" indent="0">
                  <a:buNone/>
                </a:pPr>
                <a:endParaRPr lang="pt-BR" sz="3200" dirty="0"/>
              </a:p>
              <a:p>
                <a:pPr marL="0" indent="0" rtl="0">
                  <a:buNone/>
                </a:pPr>
                <a:endParaRPr lang="pt-BR" sz="3200" dirty="0"/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93436" y="1988840"/>
                <a:ext cx="9901576" cy="4183359"/>
              </a:xfrm>
              <a:blipFill>
                <a:blip r:embed="rId3"/>
                <a:stretch>
                  <a:fillRect l="-1538" t="-37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507527-D275-42C0-B2FA-580299B3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197ED9-128D-4248-8219-1506A71C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26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1107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 dirty="0"/>
              <a:t>Problemas Fase 1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1593436" y="1988840"/>
            <a:ext cx="9901576" cy="4183359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endParaRPr lang="pt-BR" sz="3200" dirty="0"/>
          </a:p>
          <a:p>
            <a:pPr marL="0" indent="0" rtl="0">
              <a:buNone/>
            </a:pPr>
            <a:endParaRPr lang="pt-BR" sz="320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507527-D275-42C0-B2FA-580299B3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197ED9-128D-4248-8219-1506A71C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27</a:t>
            </a:fld>
            <a:endParaRPr lang="pt-BR" noProof="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3AE0A5-3A3B-43F9-A992-6564BDA08063}"/>
              </a:ext>
            </a:extLst>
          </p:cNvPr>
          <p:cNvSpPr txBox="1"/>
          <p:nvPr/>
        </p:nvSpPr>
        <p:spPr>
          <a:xfrm>
            <a:off x="1593435" y="1623732"/>
            <a:ext cx="978280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ambria" panose="02040503050406030204" pitchFamily="18" charset="0"/>
                <a:ea typeface="Cambria" panose="02040503050406030204" pitchFamily="18" charset="0"/>
              </a:rPr>
              <a:t>Qual o valor do juros correspondente a um empréstimo de R$ 3.200,00, pelo prazo de 18 meses, sabendo que a taxa cobrada é de 3% ao mês? </a:t>
            </a:r>
            <a:endParaRPr lang="pt-BR" sz="20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pt-BR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sz="2000" dirty="0">
                <a:latin typeface="Cambria" panose="02040503050406030204" pitchFamily="18" charset="0"/>
                <a:ea typeface="Cambria" panose="02040503050406030204" pitchFamily="18" charset="0"/>
              </a:rPr>
              <a:t>Qual o capital que, em quatro meses, rendeu R$ 11.520,00 de juros à taxa de 8% ao mês?</a:t>
            </a:r>
          </a:p>
          <a:p>
            <a:endParaRPr lang="pt-BR" sz="20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pt-BR" sz="20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sz="2000" dirty="0">
                <a:latin typeface="Cambria" panose="02040503050406030204" pitchFamily="18" charset="0"/>
                <a:ea typeface="Cambria" panose="02040503050406030204" pitchFamily="18" charset="0"/>
              </a:rPr>
              <a:t>Durante quanto tempo ficou empregado um capital de R$ 45.000,00 que rendeu R$ 8.100,00 de juros, à taxa de 2% ao mês?</a:t>
            </a:r>
            <a:endParaRPr lang="pt-BR" sz="20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pt-BR" sz="20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sz="2000" dirty="0">
                <a:latin typeface="Cambria" panose="02040503050406030204" pitchFamily="18" charset="0"/>
                <a:ea typeface="Cambria" panose="02040503050406030204" pitchFamily="18" charset="0"/>
              </a:rPr>
              <a:t>A que taxa mensal devo empregar um capital de R$ 10.000,00 para que, no fim de 2 meses renda R$ 2.000,00 de juros? </a:t>
            </a:r>
            <a:endParaRPr lang="pt-BR" sz="20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8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 dirty="0"/>
              <a:t>Problemas Fase 1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1593436" y="1988840"/>
            <a:ext cx="9901576" cy="4183359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endParaRPr lang="pt-BR" sz="3200" dirty="0"/>
          </a:p>
          <a:p>
            <a:pPr marL="0" indent="0" rtl="0">
              <a:buNone/>
            </a:pPr>
            <a:endParaRPr lang="pt-BR" sz="320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507527-D275-42C0-B2FA-580299B3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197ED9-128D-4248-8219-1506A71C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28</a:t>
            </a:fld>
            <a:endParaRPr lang="pt-BR" noProof="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3AE0A5-3A3B-43F9-A992-6564BDA08063}"/>
              </a:ext>
            </a:extLst>
          </p:cNvPr>
          <p:cNvSpPr txBox="1"/>
          <p:nvPr/>
        </p:nvSpPr>
        <p:spPr>
          <a:xfrm>
            <a:off x="1593435" y="1623732"/>
            <a:ext cx="978280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ambria" panose="02040503050406030204" pitchFamily="18" charset="0"/>
                <a:ea typeface="Cambria" panose="02040503050406030204" pitchFamily="18" charset="0"/>
              </a:rPr>
              <a:t>Qual o valor do juros correspondente a um empréstimo de R$ 3.200,00, pelo prazo de 18 meses, sabendo que a taxa cobrada é de 3% ao mês? </a:t>
            </a:r>
            <a:r>
              <a:rPr lang="pt-BR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R$1.728,00</a:t>
            </a:r>
          </a:p>
          <a:p>
            <a:endParaRPr lang="pt-BR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sz="2000" dirty="0">
                <a:latin typeface="Cambria" panose="02040503050406030204" pitchFamily="18" charset="0"/>
                <a:ea typeface="Cambria" panose="02040503050406030204" pitchFamily="18" charset="0"/>
              </a:rPr>
              <a:t>Qual o capital que, em quatro meses, rendeu R$ 11.520,00 de juros à taxa de 8% ao mês?</a:t>
            </a:r>
            <a:endParaRPr lang="pt-BR" sz="20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R$36.000,00</a:t>
            </a:r>
          </a:p>
          <a:p>
            <a:endParaRPr lang="pt-BR" sz="20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sz="2000" dirty="0">
                <a:latin typeface="Cambria" panose="02040503050406030204" pitchFamily="18" charset="0"/>
                <a:ea typeface="Cambria" panose="02040503050406030204" pitchFamily="18" charset="0"/>
              </a:rPr>
              <a:t>Durante quanto tempo ficou empregado um capital de R$ 45.000,00 que rendeu R$ 8.100,00 de juros, à taxa de 2% ao mês? </a:t>
            </a:r>
            <a:r>
              <a:rPr lang="pt-BR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 meses</a:t>
            </a:r>
          </a:p>
          <a:p>
            <a:endParaRPr lang="pt-BR" sz="20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sz="2000" dirty="0">
                <a:latin typeface="Cambria" panose="02040503050406030204" pitchFamily="18" charset="0"/>
                <a:ea typeface="Cambria" panose="02040503050406030204" pitchFamily="18" charset="0"/>
              </a:rPr>
              <a:t>A que taxa mensal devo empregar um capital de R$ 10.000,00 para que, no fim de 2 meses renda R$ 2.000,00 de juros? </a:t>
            </a:r>
            <a:r>
              <a:rPr lang="pt-BR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10%</a:t>
            </a:r>
          </a:p>
          <a:p>
            <a:endParaRPr lang="pt-BR" dirty="0">
              <a:solidFill>
                <a:srgbClr val="FF0000"/>
              </a:solidFill>
            </a:endParaRPr>
          </a:p>
          <a:p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48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 dirty="0"/>
              <a:t>Problemas Fase 2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1593436" y="1988840"/>
            <a:ext cx="9901576" cy="4183359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endParaRPr lang="pt-BR" sz="3200" dirty="0"/>
          </a:p>
          <a:p>
            <a:pPr marL="0" indent="0" rtl="0">
              <a:buNone/>
            </a:pPr>
            <a:endParaRPr lang="pt-BR" sz="320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507527-D275-42C0-B2FA-580299B3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197ED9-128D-4248-8219-1506A71C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29</a:t>
            </a:fld>
            <a:endParaRPr lang="pt-BR" noProof="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3AE0A5-3A3B-43F9-A992-6564BDA08063}"/>
              </a:ext>
            </a:extLst>
          </p:cNvPr>
          <p:cNvSpPr txBox="1"/>
          <p:nvPr/>
        </p:nvSpPr>
        <p:spPr>
          <a:xfrm>
            <a:off x="1573524" y="1433640"/>
            <a:ext cx="978280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João aplicou R$20 000,00 durante 3 meses em uma aplicação a juros simples com uma taxa de 6% ao mês. Qual o valor recebido por João ao final desta aplicação?</a:t>
            </a:r>
          </a:p>
          <a:p>
            <a:endParaRPr lang="pt-BR" sz="2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pt-BR" sz="2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sz="200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 conta de água de um condomínio deve ser paga até o quinto dia útil de cada mês. Para pagamentos após o vencimento, é cobrado juros de 0,3% por dia de atraso. Se a conta de um morador for de R$580,00 e ele pagar essa conta com 15 dias de atraso, qual será o valor pago?</a:t>
            </a:r>
          </a:p>
          <a:p>
            <a:endParaRPr lang="pt-BR" sz="2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pt-BR" sz="2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sz="200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Qual o valor do montante produzido por um capital de R$ 1.200,00, aplicado no regime de juros simples a uma taxa mensal de 2% durante 10 meses?</a:t>
            </a:r>
          </a:p>
          <a:p>
            <a:endParaRPr lang="pt-BR" sz="2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pt-BR" sz="2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sz="200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Calcule os juros simples aplicado a um capital de R$ 30.000,00, durante 5 meses, a uma taxa de 3% ao mês.</a:t>
            </a:r>
            <a:br>
              <a:rPr lang="pt-BR" sz="200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pt-BR" sz="2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6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B78BB-5286-47AD-9732-C1400442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Matemática Financeira?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22EC01-D6CB-4542-A51F-ED56B72DC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pt-BR" b="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É uma categoria da matemática que é focada em análise de dados financeiros em geral. Para realizar essa função, ela utiliza um conjunto de conceitos, como: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investimento;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lucro;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juros;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inflação;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capital;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patrimônio;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valor presente;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valor futuro;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taxa de retorno;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fluxo de caixa.</a:t>
            </a:r>
          </a:p>
          <a:p>
            <a:pPr algn="l"/>
            <a:r>
              <a:rPr lang="pt-BR" b="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Entre outros.</a:t>
            </a:r>
          </a:p>
          <a:p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177C49E-34AC-42C0-8390-33A7334B0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 dirty="0"/>
              <a:t>Eric Sampaio - Mat. Financeira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BFCE941-BF37-4D2F-8F03-20AA1AAC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3</a:t>
            </a:fld>
            <a:endParaRPr lang="pt-BR" noProof="0" dirty="0"/>
          </a:p>
        </p:txBody>
      </p:sp>
      <p:pic>
        <p:nvPicPr>
          <p:cNvPr id="3074" name="Picture 2" descr="Matemática Financeira - PrePara ENEM">
            <a:extLst>
              <a:ext uri="{FF2B5EF4-FFF2-40B4-BE49-F238E27FC236}">
                <a16:creationId xmlns:a16="http://schemas.microsoft.com/office/drawing/2014/main" id="{1555F30A-4371-447C-8043-11EE0BB08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1"/>
          <a:stretch/>
        </p:blipFill>
        <p:spPr bwMode="auto">
          <a:xfrm>
            <a:off x="4892777" y="2420888"/>
            <a:ext cx="5378099" cy="314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9A11601-0882-4566-937E-8ACE1BBE1E2C}"/>
              </a:ext>
            </a:extLst>
          </p:cNvPr>
          <p:cNvSpPr txBox="1"/>
          <p:nvPr/>
        </p:nvSpPr>
        <p:spPr>
          <a:xfrm>
            <a:off x="4654252" y="5617944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 principal objetivo da matemática financeira é estudar o comportamento do dinheiro. </a:t>
            </a:r>
            <a:endParaRPr lang="pt-BR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94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/>
              <a:t>Problemas Fase 2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1593436" y="1988840"/>
            <a:ext cx="9901576" cy="4183359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endParaRPr lang="pt-BR" sz="3200" dirty="0"/>
          </a:p>
          <a:p>
            <a:pPr marL="0" indent="0" rtl="0">
              <a:buNone/>
            </a:pPr>
            <a:endParaRPr lang="pt-BR" sz="320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507527-D275-42C0-B2FA-580299B3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197ED9-128D-4248-8219-1506A71C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30</a:t>
            </a:fld>
            <a:endParaRPr lang="pt-BR" noProof="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3AE0A5-3A3B-43F9-A992-6564BDA08063}"/>
              </a:ext>
            </a:extLst>
          </p:cNvPr>
          <p:cNvSpPr txBox="1"/>
          <p:nvPr/>
        </p:nvSpPr>
        <p:spPr>
          <a:xfrm>
            <a:off x="1573524" y="1433640"/>
            <a:ext cx="978280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João aplicou R$20 000,00 durante 3 meses em uma aplicação a juros simples com uma taxa de 6% ao mês. Qual o valor recebido por João ao final desta aplicação?</a:t>
            </a:r>
          </a:p>
          <a:p>
            <a:r>
              <a:rPr lang="pt-BR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R$ </a:t>
            </a:r>
            <a:r>
              <a:rPr lang="pt-BR" sz="200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23 600</a:t>
            </a:r>
            <a:r>
              <a:rPr lang="pt-BR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,00</a:t>
            </a:r>
          </a:p>
          <a:p>
            <a:endParaRPr lang="pt-BR" sz="2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sz="200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 conta de água de um condomínio deve ser paga até o quinto dia útil de cada mês. Para pagamentos após o vencimento, é cobrado juros de 0,3% por dia de atraso. Se a conta de um morador for de R$580,00 e ele pagar essa conta com 15 dias de atraso, qual será o valor pago?</a:t>
            </a:r>
          </a:p>
          <a:p>
            <a:r>
              <a:rPr lang="pt-BR" sz="200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R$ 606,10</a:t>
            </a:r>
            <a:endParaRPr lang="pt-BR" sz="20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pt-BR" sz="2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sz="200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Qual o valor do montante produzido por um capital de R$ 1.200,00, aplicado no regime de juros simples a uma taxa mensal de 2% durante 10 meses?</a:t>
            </a:r>
          </a:p>
          <a:p>
            <a:r>
              <a:rPr lang="pt-BR" sz="200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R$ 1.440,00.</a:t>
            </a:r>
            <a:endParaRPr lang="pt-BR" sz="20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pt-BR" sz="2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sz="200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Calcule os juros simples aplicado a um capital de R$ 30.000,00, durante 5 meses, a uma taxa de 3% ao mês.</a:t>
            </a:r>
            <a:br>
              <a:rPr lang="pt-BR" sz="200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BR" sz="200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R$ 4.500,00</a:t>
            </a:r>
            <a:endParaRPr lang="pt-BR" sz="20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19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8612" y="1600201"/>
            <a:ext cx="8534399" cy="820687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pc="-100" dirty="0"/>
              <a:t>Juros Composto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5BC46F-B32E-449A-9F8B-ED6A51B74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8B9108A-1577-46FF-B787-E22AC74A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pPr rtl="0"/>
              <a:t>31</a:t>
            </a:fld>
            <a:endParaRPr lang="pt-BR" noProof="0" dirty="0"/>
          </a:p>
        </p:txBody>
      </p:sp>
      <p:pic>
        <p:nvPicPr>
          <p:cNvPr id="4100" name="Picture 4" descr="Bola De Neve Bola De Neve Nunca Para GIF - BolaDeNeve BolaDeNeveNuncaPara  Skipinho - Discover &amp;amp; Share GIFs">
            <a:extLst>
              <a:ext uri="{FF2B5EF4-FFF2-40B4-BE49-F238E27FC236}">
                <a16:creationId xmlns:a16="http://schemas.microsoft.com/office/drawing/2014/main" id="{90C5CF7C-09E7-4D25-93FD-D77ECE1FF69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56" y="2420888"/>
            <a:ext cx="3974064" cy="298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09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aixaDeTexto 3"/>
          <p:cNvSpPr txBox="1">
            <a:spLocks noChangeArrowheads="1"/>
          </p:cNvSpPr>
          <p:nvPr/>
        </p:nvSpPr>
        <p:spPr bwMode="auto">
          <a:xfrm>
            <a:off x="1701800" y="115888"/>
            <a:ext cx="50403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alibri" pitchFamily="34" charset="0"/>
              </a:rPr>
              <a:t>MATEMÁTICA, 8º ano Ensino Fundamental</a:t>
            </a:r>
          </a:p>
          <a:p>
            <a:r>
              <a:rPr lang="pt-BR" dirty="0">
                <a:solidFill>
                  <a:schemeClr val="bg1"/>
                </a:solidFill>
                <a:latin typeface="Calibri" pitchFamily="34" charset="0"/>
              </a:rPr>
              <a:t>Juros Compostos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4783435" y="370685"/>
            <a:ext cx="39173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rgbClr val="00B050"/>
                </a:solidFill>
              </a:rPr>
              <a:t>JUROS COMPOSTOS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2205980" y="1174747"/>
            <a:ext cx="8640960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600" dirty="0"/>
              <a:t>Em vendas a prazo, empréstimos e aplicações, o sistema mais usado é o de </a:t>
            </a:r>
            <a:r>
              <a:rPr lang="pt-BR" sz="2600" dirty="0">
                <a:solidFill>
                  <a:srgbClr val="FF0000"/>
                </a:solidFill>
              </a:rPr>
              <a:t>JUROS COMPOSTOS</a:t>
            </a:r>
            <a:r>
              <a:rPr lang="pt-BR" sz="2600" dirty="0"/>
              <a:t>, em que os juros são calculados sempre sobre cada novo montante, que é a soma dos juros produzidos no período com a quantia aplicada (capital).</a:t>
            </a:r>
          </a:p>
          <a:p>
            <a:pPr algn="just">
              <a:lnSpc>
                <a:spcPct val="150000"/>
              </a:lnSpc>
            </a:pPr>
            <a:r>
              <a:rPr lang="pt-BR" sz="2600" dirty="0"/>
              <a:t>Esta modalidade de juros, também é conhecida como “juros sobre juros”.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Juros Composto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593436" y="1628800"/>
                <a:ext cx="9901576" cy="4536505"/>
              </a:xfrm>
            </p:spPr>
            <p:txBody>
              <a:bodyPr rtlCol="0"/>
              <a:lstStyle/>
              <a:p>
                <a:pPr algn="just"/>
                <a:r>
                  <a:rPr lang="pt-BR" dirty="0"/>
                  <a:t>Juros compostos são acréscimos somados ao capital, ao fim de cada período de aplicação, formando com esta soma um novo capital, também conhecido como “juros sobre juros”.</a:t>
                </a:r>
              </a:p>
              <a:p>
                <a:endParaRPr lang="pt-BR" dirty="0"/>
              </a:p>
              <a:p>
                <a:pPr marL="0" indent="0" algn="ctr">
                  <a:buNone/>
                </a:pPr>
                <a:r>
                  <a:rPr lang="pt-BR" sz="2800" dirty="0"/>
                  <a:t>M=C(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pt-BR" sz="2800" dirty="0"/>
              </a:p>
              <a:p>
                <a:r>
                  <a:rPr lang="pt-BR" dirty="0"/>
                  <a:t>M=Montante</a:t>
                </a:r>
              </a:p>
              <a:p>
                <a:r>
                  <a:rPr lang="pt-BR" dirty="0"/>
                  <a:t>C= Capital</a:t>
                </a:r>
              </a:p>
              <a:p>
                <a:r>
                  <a:rPr lang="pt-BR" dirty="0"/>
                  <a:t>I = Taxa</a:t>
                </a:r>
              </a:p>
              <a:p>
                <a:r>
                  <a:rPr lang="pt-BR" dirty="0"/>
                  <a:t>n = Número de períodos ( Tempo)</a:t>
                </a:r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93436" y="1628800"/>
                <a:ext cx="9901576" cy="4536505"/>
              </a:xfrm>
              <a:blipFill>
                <a:blip r:embed="rId3"/>
                <a:stretch>
                  <a:fillRect l="-1108" t="-2688" r="-92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507527-D275-42C0-B2FA-580299B3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197ED9-128D-4248-8219-1506A71C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33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899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aixaDeTexto 3"/>
          <p:cNvSpPr txBox="1">
            <a:spLocks noChangeArrowheads="1"/>
          </p:cNvSpPr>
          <p:nvPr/>
        </p:nvSpPr>
        <p:spPr bwMode="auto">
          <a:xfrm>
            <a:off x="1701800" y="115888"/>
            <a:ext cx="50403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alibri" pitchFamily="34" charset="0"/>
              </a:rPr>
              <a:t>MATEMÁTICA, 8º ano Ensino Fundamental</a:t>
            </a:r>
          </a:p>
          <a:p>
            <a:r>
              <a:rPr lang="pt-BR" dirty="0">
                <a:solidFill>
                  <a:schemeClr val="bg1"/>
                </a:solidFill>
                <a:latin typeface="Calibri" pitchFamily="34" charset="0"/>
              </a:rPr>
              <a:t>Juros Compostos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030796" y="1103833"/>
            <a:ext cx="47525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600" dirty="0"/>
              <a:t>Roni deseja fazer uma aplicação de R$ 2.000,00. Ao ligar para um agente financeiro, este lhe apresentou duas propostas de investimentos: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852796" y="4592413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Imagem: WG </a:t>
            </a:r>
            <a:r>
              <a:rPr lang="pt-BR" sz="1000" dirty="0" err="1"/>
              <a:t>Film</a:t>
            </a:r>
            <a:r>
              <a:rPr lang="pt-BR" sz="1000" dirty="0"/>
              <a:t> / </a:t>
            </a:r>
            <a:r>
              <a:rPr lang="pt-BR" sz="1000" dirty="0" err="1"/>
              <a:t>Creative</a:t>
            </a:r>
            <a:r>
              <a:rPr lang="pt-BR" sz="1000" dirty="0"/>
              <a:t> </a:t>
            </a:r>
            <a:r>
              <a:rPr lang="pt-BR" sz="1000" dirty="0" err="1"/>
              <a:t>Commons</a:t>
            </a:r>
            <a:r>
              <a:rPr lang="pt-BR" sz="1000" dirty="0"/>
              <a:t> Atribuição-Partilha nos Termos da Mesma Licença 2.5 Suécia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135833" y="279266"/>
            <a:ext cx="42051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rgbClr val="00B050"/>
                </a:solidFill>
              </a:rPr>
              <a:t>A MELHOR APLICAÇÃO</a:t>
            </a:r>
          </a:p>
        </p:txBody>
      </p:sp>
      <p:pic>
        <p:nvPicPr>
          <p:cNvPr id="35842" name="Picture 2" descr="File:Bananas still phon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30516" y="1516722"/>
            <a:ext cx="3456384" cy="2592288"/>
          </a:xfrm>
          <a:prstGeom prst="rect">
            <a:avLst/>
          </a:prstGeom>
          <a:noFill/>
        </p:spPr>
      </p:pic>
      <p:sp>
        <p:nvSpPr>
          <p:cNvPr id="14" name="Seta para a direita 13"/>
          <p:cNvSpPr/>
          <p:nvPr/>
        </p:nvSpPr>
        <p:spPr>
          <a:xfrm>
            <a:off x="2133972" y="5517232"/>
            <a:ext cx="8208912" cy="115212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600" dirty="0"/>
              <a:t>Veja a seguir, as propostas que Roni recebeu: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aixaDeTexto 3"/>
          <p:cNvSpPr txBox="1">
            <a:spLocks noChangeArrowheads="1"/>
          </p:cNvSpPr>
          <p:nvPr/>
        </p:nvSpPr>
        <p:spPr bwMode="auto">
          <a:xfrm>
            <a:off x="1701800" y="115888"/>
            <a:ext cx="50403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alibri" pitchFamily="34" charset="0"/>
              </a:rPr>
              <a:t>MATEMÁTICA, 8º ano Ensino Fundamental</a:t>
            </a:r>
          </a:p>
          <a:p>
            <a:r>
              <a:rPr lang="pt-BR" dirty="0">
                <a:solidFill>
                  <a:schemeClr val="bg1"/>
                </a:solidFill>
                <a:latin typeface="Calibri" pitchFamily="34" charset="0"/>
              </a:rPr>
              <a:t>Juros Compostos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881944" y="1181682"/>
            <a:ext cx="8424936" cy="168584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PROPOSTA 1</a:t>
            </a:r>
          </a:p>
          <a:p>
            <a:pPr algn="ctr">
              <a:lnSpc>
                <a:spcPct val="150000"/>
              </a:lnSpc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Aplicação no regime de Juros Simples à taxa de 5% ao mês durante 2 anos.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658025" y="371786"/>
            <a:ext cx="29447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rgbClr val="00B050"/>
                </a:solidFill>
              </a:rPr>
              <a:t>AS PROPOSTAS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989956" y="3273938"/>
            <a:ext cx="8424936" cy="168584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PROPOSTA 2</a:t>
            </a:r>
          </a:p>
          <a:p>
            <a:pPr algn="ctr">
              <a:lnSpc>
                <a:spcPct val="150000"/>
              </a:lnSpc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Aplicação no regime de Juros Compostos à taxa de 4% ao mês durante 2 anos.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aixaDeTexto 3"/>
          <p:cNvSpPr txBox="1">
            <a:spLocks noChangeArrowheads="1"/>
          </p:cNvSpPr>
          <p:nvPr/>
        </p:nvSpPr>
        <p:spPr bwMode="auto">
          <a:xfrm>
            <a:off x="1701800" y="115888"/>
            <a:ext cx="50403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alibri" pitchFamily="34" charset="0"/>
              </a:rPr>
              <a:t>MATEMÁTICA, 8º ano Ensino Fundamental</a:t>
            </a:r>
          </a:p>
          <a:p>
            <a:r>
              <a:rPr lang="pt-BR" dirty="0">
                <a:solidFill>
                  <a:schemeClr val="bg1"/>
                </a:solidFill>
                <a:latin typeface="Calibri" pitchFamily="34" charset="0"/>
              </a:rPr>
              <a:t>Juros Compostos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186439" y="425614"/>
            <a:ext cx="18879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rgbClr val="00B050"/>
                </a:solidFill>
              </a:rPr>
              <a:t>A DÚVIDA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061964" y="1289338"/>
            <a:ext cx="84076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600" dirty="0"/>
              <a:t>Qual das duas propostas é mais vantajosa para Roni?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153943" y="2101705"/>
            <a:ext cx="8136904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/>
              <a:t>Se você estivesse no lugar de Roni, por qual proposta você optaria?</a:t>
            </a:r>
          </a:p>
        </p:txBody>
      </p:sp>
      <p:pic>
        <p:nvPicPr>
          <p:cNvPr id="9" name="Picture 2" descr="File:Jonata Boy with headphone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998068" y="3561984"/>
            <a:ext cx="1728192" cy="1944216"/>
          </a:xfrm>
          <a:prstGeom prst="rect">
            <a:avLst/>
          </a:prstGeom>
          <a:noFill/>
        </p:spPr>
      </p:pic>
      <p:sp>
        <p:nvSpPr>
          <p:cNvPr id="13" name="Texto explicativo retangular com cantos arredondados 12"/>
          <p:cNvSpPr/>
          <p:nvPr/>
        </p:nvSpPr>
        <p:spPr>
          <a:xfrm>
            <a:off x="5662364" y="3706000"/>
            <a:ext cx="4464496" cy="1368152"/>
          </a:xfrm>
          <a:prstGeom prst="wedgeRoundRectCallout">
            <a:avLst>
              <a:gd name="adj1" fmla="val -65353"/>
              <a:gd name="adj2" fmla="val -5920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Você já ouviu falar em JUROS COMPOSTOS?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 rot="16200000">
            <a:off x="1574457" y="4226605"/>
            <a:ext cx="2149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Jonata</a:t>
            </a:r>
            <a:r>
              <a:rPr lang="pt-BR" sz="1000" dirty="0"/>
              <a:t>  / </a:t>
            </a:r>
            <a:r>
              <a:rPr lang="pt-BR" sz="1000" dirty="0" err="1"/>
              <a:t>Creative</a:t>
            </a:r>
            <a:r>
              <a:rPr lang="pt-BR" sz="1000" dirty="0"/>
              <a:t> </a:t>
            </a:r>
            <a:r>
              <a:rPr lang="pt-BR" sz="1000" dirty="0" err="1"/>
              <a:t>Commons</a:t>
            </a:r>
            <a:r>
              <a:rPr lang="pt-BR" sz="1000" dirty="0"/>
              <a:t> CC0 1.0 Universal </a:t>
            </a:r>
            <a:r>
              <a:rPr lang="pt-BR" sz="1000" dirty="0" err="1"/>
              <a:t>Public</a:t>
            </a:r>
            <a:r>
              <a:rPr lang="pt-BR" sz="1000" dirty="0"/>
              <a:t> Domain </a:t>
            </a:r>
            <a:r>
              <a:rPr lang="pt-BR" sz="1000" dirty="0" err="1"/>
              <a:t>Dedication</a:t>
            </a:r>
            <a:endParaRPr lang="pt-BR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aixaDeTexto 3"/>
          <p:cNvSpPr txBox="1">
            <a:spLocks noChangeArrowheads="1"/>
          </p:cNvSpPr>
          <p:nvPr/>
        </p:nvSpPr>
        <p:spPr bwMode="auto">
          <a:xfrm>
            <a:off x="1701800" y="115888"/>
            <a:ext cx="50403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alibri" pitchFamily="34" charset="0"/>
              </a:rPr>
              <a:t>MATEMÁTICA, 8º ano Ensino Fundamental</a:t>
            </a:r>
          </a:p>
          <a:p>
            <a:r>
              <a:rPr lang="pt-BR" dirty="0">
                <a:solidFill>
                  <a:schemeClr val="bg1"/>
                </a:solidFill>
                <a:latin typeface="Calibri" pitchFamily="34" charset="0"/>
              </a:rPr>
              <a:t>Juros Compostos</a:t>
            </a:r>
          </a:p>
        </p:txBody>
      </p:sp>
      <p:sp>
        <p:nvSpPr>
          <p:cNvPr id="7" name="Texto explicativo retangular com cantos arredondados 6"/>
          <p:cNvSpPr/>
          <p:nvPr/>
        </p:nvSpPr>
        <p:spPr>
          <a:xfrm>
            <a:off x="2277988" y="2348880"/>
            <a:ext cx="4176464" cy="2808312"/>
          </a:xfrm>
          <a:prstGeom prst="wedgeRoundRectCallout">
            <a:avLst>
              <a:gd name="adj1" fmla="val 71276"/>
              <a:gd name="adj2" fmla="val -18158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sz="2600" dirty="0"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sz="2600" dirty="0">
                <a:latin typeface="Arial" pitchFamily="34" charset="0"/>
                <a:cs typeface="Arial" pitchFamily="34" charset="0"/>
              </a:rPr>
              <a:t>Antes de descobrir qual a melhor proposta para Roni, vamos revisar alguns conceitos:  </a:t>
            </a:r>
          </a:p>
          <a:p>
            <a:pPr algn="ctr"/>
            <a:endParaRPr lang="pt-BR" sz="2800" dirty="0"/>
          </a:p>
          <a:p>
            <a:pPr algn="ctr"/>
            <a:endParaRPr lang="pt-BR" sz="2800" dirty="0"/>
          </a:p>
        </p:txBody>
      </p:sp>
      <p:pic>
        <p:nvPicPr>
          <p:cNvPr id="184322" name="Picture 2" descr="File:Jonata Boy with headphone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0556" y="2492896"/>
            <a:ext cx="1944216" cy="1944216"/>
          </a:xfrm>
          <a:prstGeom prst="rect">
            <a:avLst/>
          </a:prstGeom>
          <a:noFill/>
        </p:spPr>
      </p:pic>
      <p:sp>
        <p:nvSpPr>
          <p:cNvPr id="13" name="CaixaDeTexto 12"/>
          <p:cNvSpPr txBox="1"/>
          <p:nvPr/>
        </p:nvSpPr>
        <p:spPr>
          <a:xfrm>
            <a:off x="5014293" y="1124744"/>
            <a:ext cx="18879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rgbClr val="00B050"/>
                </a:solidFill>
              </a:rPr>
              <a:t>A DÚVIDA</a:t>
            </a:r>
          </a:p>
        </p:txBody>
      </p:sp>
      <p:sp>
        <p:nvSpPr>
          <p:cNvPr id="19" name="Retângulo 18"/>
          <p:cNvSpPr/>
          <p:nvPr/>
        </p:nvSpPr>
        <p:spPr>
          <a:xfrm rot="21001058">
            <a:off x="7411538" y="5145220"/>
            <a:ext cx="1425390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pt-BR" sz="30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JUROS</a:t>
            </a:r>
          </a:p>
        </p:txBody>
      </p:sp>
      <p:sp>
        <p:nvSpPr>
          <p:cNvPr id="20" name="Retângulo 19"/>
          <p:cNvSpPr/>
          <p:nvPr/>
        </p:nvSpPr>
        <p:spPr>
          <a:xfrm rot="20507476">
            <a:off x="5477194" y="5547284"/>
            <a:ext cx="1110047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pt-BR" sz="3000" b="1" cap="all" dirty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TAXA</a:t>
            </a:r>
          </a:p>
        </p:txBody>
      </p:sp>
      <p:sp>
        <p:nvSpPr>
          <p:cNvPr id="21" name="Retângulo 20"/>
          <p:cNvSpPr/>
          <p:nvPr/>
        </p:nvSpPr>
        <p:spPr>
          <a:xfrm rot="20907347">
            <a:off x="8532579" y="5910091"/>
            <a:ext cx="1629420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pt-BR" sz="3000" b="1" cap="all" dirty="0">
                <a:ln/>
                <a:solidFill>
                  <a:srgbClr val="00B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CAPITAL</a:t>
            </a:r>
          </a:p>
        </p:txBody>
      </p:sp>
      <p:sp>
        <p:nvSpPr>
          <p:cNvPr id="10" name="CaixaDeTexto 9"/>
          <p:cNvSpPr txBox="1"/>
          <p:nvPr/>
        </p:nvSpPr>
        <p:spPr>
          <a:xfrm rot="16200000">
            <a:off x="8515960" y="3085509"/>
            <a:ext cx="2149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Jonata</a:t>
            </a:r>
            <a:r>
              <a:rPr lang="pt-BR" sz="1000" dirty="0"/>
              <a:t>  / </a:t>
            </a:r>
            <a:r>
              <a:rPr lang="pt-BR" sz="1000" dirty="0" err="1"/>
              <a:t>Creative</a:t>
            </a:r>
            <a:r>
              <a:rPr lang="pt-BR" sz="1000" dirty="0"/>
              <a:t> </a:t>
            </a:r>
            <a:r>
              <a:rPr lang="pt-BR" sz="1000" dirty="0" err="1"/>
              <a:t>Commons</a:t>
            </a:r>
            <a:r>
              <a:rPr lang="pt-BR" sz="1000" dirty="0"/>
              <a:t> CC0 1.0 Universal </a:t>
            </a:r>
            <a:r>
              <a:rPr lang="pt-BR" sz="1000" dirty="0" err="1"/>
              <a:t>Public</a:t>
            </a:r>
            <a:r>
              <a:rPr lang="pt-BR" sz="1000" dirty="0"/>
              <a:t> Domain </a:t>
            </a:r>
            <a:r>
              <a:rPr lang="pt-BR" sz="1000" dirty="0" err="1"/>
              <a:t>Dedication</a:t>
            </a:r>
            <a:endParaRPr lang="pt-BR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/>
      <p:bldP spid="20" grpId="0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aixaDeTexto 3"/>
          <p:cNvSpPr txBox="1">
            <a:spLocks noChangeArrowheads="1"/>
          </p:cNvSpPr>
          <p:nvPr/>
        </p:nvSpPr>
        <p:spPr bwMode="auto">
          <a:xfrm>
            <a:off x="1701800" y="115888"/>
            <a:ext cx="50403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alibri" pitchFamily="34" charset="0"/>
              </a:rPr>
              <a:t>MATEMÁTICA, 8º ano Ensino Fundamental</a:t>
            </a:r>
          </a:p>
          <a:p>
            <a:r>
              <a:rPr lang="pt-BR" dirty="0">
                <a:solidFill>
                  <a:schemeClr val="bg1"/>
                </a:solidFill>
                <a:latin typeface="Calibri" pitchFamily="34" charset="0"/>
              </a:rPr>
              <a:t>Juros Compostos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4494092" y="271681"/>
            <a:ext cx="44960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rgbClr val="00B050"/>
                </a:solidFill>
              </a:rPr>
              <a:t>REVISANDO CONCEITOS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4438228" y="908720"/>
            <a:ext cx="6264696" cy="144016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Juro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 é a remuneração paga (ou recebida) por quem realiza uma compra ou um empréstimo durante certo tempo a um certo percentual.   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800864" y="908720"/>
            <a:ext cx="1637364" cy="144016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3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JURO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4438228" y="2348880"/>
            <a:ext cx="6264696" cy="1296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Capital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 é o valor financiado  na realização de uma compra ou de um empréstimo.    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2800864" y="2348880"/>
            <a:ext cx="1637364" cy="129614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CAPITAL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4438228" y="3645024"/>
            <a:ext cx="6264696" cy="15121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Arial" pitchFamily="34" charset="0"/>
                <a:cs typeface="Arial" pitchFamily="34" charset="0"/>
              </a:rPr>
              <a:t>Chamamos de </a:t>
            </a:r>
            <a:r>
              <a:rPr lang="pt-BR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taxa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 ou de </a:t>
            </a:r>
            <a:r>
              <a:rPr lang="pt-BR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taxa de juros 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a porcentagem paga por um empréstimo ou por uma compra a prazo (financiamento).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2782044" y="3645024"/>
            <a:ext cx="1656184" cy="15121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30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TAXA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6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aixaDeTexto 3"/>
          <p:cNvSpPr txBox="1">
            <a:spLocks noChangeArrowheads="1"/>
          </p:cNvSpPr>
          <p:nvPr/>
        </p:nvSpPr>
        <p:spPr bwMode="auto">
          <a:xfrm>
            <a:off x="1701800" y="115888"/>
            <a:ext cx="50403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alibri" pitchFamily="34" charset="0"/>
              </a:rPr>
              <a:t>MATEMÁTICA, 8º ano Ensino Fundamental</a:t>
            </a:r>
          </a:p>
          <a:p>
            <a:r>
              <a:rPr lang="pt-BR" dirty="0">
                <a:solidFill>
                  <a:schemeClr val="bg1"/>
                </a:solidFill>
                <a:latin typeface="Calibri" pitchFamily="34" charset="0"/>
              </a:rPr>
              <a:t>Juros Compostos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302324" y="162739"/>
            <a:ext cx="33418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rgbClr val="00B050"/>
                </a:solidFill>
              </a:rPr>
              <a:t>UM PENSAMENTO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5014292" y="1226492"/>
            <a:ext cx="5616624" cy="324415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pt-BR" sz="2800" i="1" dirty="0">
                <a:latin typeface="Arial" pitchFamily="34" charset="0"/>
                <a:cs typeface="Arial" pitchFamily="34" charset="0"/>
              </a:rPr>
              <a:t>"O juro composto é a maior invenção da humanidade, porque permite uma confiável e sistemática acumulação de riqueza”.</a:t>
            </a:r>
          </a:p>
        </p:txBody>
      </p:sp>
      <p:pic>
        <p:nvPicPr>
          <p:cNvPr id="71682" name="Picture 2" descr="File:Albert Einstein, by Doris Ulman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1964" y="1226492"/>
            <a:ext cx="2016224" cy="2676402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1989956" y="3962796"/>
            <a:ext cx="2149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Doris</a:t>
            </a:r>
            <a:r>
              <a:rPr lang="pt-BR" sz="1000" dirty="0"/>
              <a:t> </a:t>
            </a:r>
            <a:r>
              <a:rPr lang="pt-BR" sz="1000" dirty="0" err="1"/>
              <a:t>Ulmann</a:t>
            </a:r>
            <a:r>
              <a:rPr lang="pt-BR" sz="1000" dirty="0"/>
              <a:t> / Albert Einstein /</a:t>
            </a:r>
            <a:r>
              <a:rPr lang="pt-BR" sz="1000" dirty="0" err="1"/>
              <a:t>Public</a:t>
            </a:r>
            <a:r>
              <a:rPr lang="pt-BR" sz="1000" dirty="0"/>
              <a:t> Domain</a:t>
            </a:r>
          </a:p>
        </p:txBody>
      </p:sp>
      <p:sp>
        <p:nvSpPr>
          <p:cNvPr id="8" name="Retângulo 7"/>
          <p:cNvSpPr/>
          <p:nvPr/>
        </p:nvSpPr>
        <p:spPr>
          <a:xfrm>
            <a:off x="2277988" y="4555637"/>
            <a:ext cx="8208912" cy="11521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Arial" pitchFamily="34" charset="0"/>
                <a:cs typeface="Arial" pitchFamily="34" charset="0"/>
              </a:rPr>
              <a:t>E os </a:t>
            </a:r>
            <a:r>
              <a:rPr lang="pt-BR" sz="2000" b="1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Juros Simples 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não permitem acumulação de riquezas? Você sabe qual a diferença entre essas duas modalidades de juros?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5762C9-0780-4D5C-AF83-6B9216FFB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é o objetivo da matemática financeira?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CE6A50-D027-4B67-962D-DA0BDCB2F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graphik"/>
              </a:rPr>
              <a:t>O objetivo da matemática financeira é conhecer o comportamento que o dinheiro possui conforme o tempo passa.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6468522-F5BA-4A0F-8C60-1DEA3DD0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17ED7F-3E57-4984-A026-1872B55DC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4</a:t>
            </a:fld>
            <a:endParaRPr lang="pt-BR" noProof="0" dirty="0"/>
          </a:p>
        </p:txBody>
      </p:sp>
      <p:pic>
        <p:nvPicPr>
          <p:cNvPr id="2050" name="Picture 2" descr="Blog Editora Rezende: O que é Matemática?">
            <a:extLst>
              <a:ext uri="{FF2B5EF4-FFF2-40B4-BE49-F238E27FC236}">
                <a16:creationId xmlns:a16="http://schemas.microsoft.com/office/drawing/2014/main" id="{3B406D14-D819-44E4-B4BE-D5A652014A0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968" y="2780928"/>
            <a:ext cx="6243929" cy="267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81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aixaDeTexto 3"/>
          <p:cNvSpPr txBox="1">
            <a:spLocks noChangeArrowheads="1"/>
          </p:cNvSpPr>
          <p:nvPr/>
        </p:nvSpPr>
        <p:spPr bwMode="auto">
          <a:xfrm>
            <a:off x="1701800" y="115888"/>
            <a:ext cx="50403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alibri" pitchFamily="34" charset="0"/>
              </a:rPr>
              <a:t>MATEMÁTICA, 8º ano Ensino Fundamental</a:t>
            </a:r>
          </a:p>
          <a:p>
            <a:r>
              <a:rPr lang="pt-BR" dirty="0">
                <a:solidFill>
                  <a:schemeClr val="bg1"/>
                </a:solidFill>
                <a:latin typeface="Calibri" pitchFamily="34" charset="0"/>
              </a:rPr>
              <a:t>Juros Compostos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372901" y="367719"/>
            <a:ext cx="71420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rgbClr val="00B050"/>
                </a:solidFill>
              </a:rPr>
              <a:t>JUROS SIMPLES x JUROS COMPOSTOS</a:t>
            </a:r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55832"/>
              </p:ext>
            </p:extLst>
          </p:nvPr>
        </p:nvGraphicFramePr>
        <p:xfrm>
          <a:off x="2839486" y="921717"/>
          <a:ext cx="8208912" cy="390142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633">
                <a:tc>
                  <a:txBody>
                    <a:bodyPr/>
                    <a:lstStyle/>
                    <a:p>
                      <a:pPr algn="ctr"/>
                      <a:endParaRPr lang="pt-BR" sz="2400" dirty="0"/>
                    </a:p>
                    <a:p>
                      <a:pPr algn="ctr"/>
                      <a:r>
                        <a:rPr lang="pt-BR" sz="2400" dirty="0"/>
                        <a:t>JUROS SIMPLES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400" dirty="0"/>
                    </a:p>
                    <a:p>
                      <a:pPr algn="ctr"/>
                      <a:r>
                        <a:rPr lang="pt-BR" sz="2400" dirty="0"/>
                        <a:t>JUROS COMPOSTOS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777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pt-BR" sz="22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200" dirty="0">
                          <a:latin typeface="Arial" pitchFamily="34" charset="0"/>
                          <a:cs typeface="Arial" pitchFamily="34" charset="0"/>
                        </a:rPr>
                        <a:t>Apenas o capital inicial rende juros. O juro é proporcional à taxa e ao tempo.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BR" sz="2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pt-BR" sz="22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200" dirty="0">
                          <a:latin typeface="Arial" pitchFamily="34" charset="0"/>
                          <a:cs typeface="Arial" pitchFamily="34" charset="0"/>
                        </a:rPr>
                        <a:t>O juro produzido</a:t>
                      </a:r>
                      <a:r>
                        <a:rPr lang="pt-BR" sz="2200" baseline="0" dirty="0">
                          <a:latin typeface="Arial" pitchFamily="34" charset="0"/>
                          <a:cs typeface="Arial" pitchFamily="34" charset="0"/>
                        </a:rPr>
                        <a:t> em um período será acrescentado ao capital seguinte, ou seja, o juro gera novos juros.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pt-BR" sz="2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2" descr="File:Jonata Boy with headphone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061964" y="4869160"/>
            <a:ext cx="1584176" cy="1782198"/>
          </a:xfrm>
          <a:prstGeom prst="rect">
            <a:avLst/>
          </a:prstGeom>
          <a:noFill/>
        </p:spPr>
      </p:pic>
      <p:sp>
        <p:nvSpPr>
          <p:cNvPr id="11" name="Texto explicativo retangular com cantos arredondados 10"/>
          <p:cNvSpPr/>
          <p:nvPr/>
        </p:nvSpPr>
        <p:spPr>
          <a:xfrm>
            <a:off x="4582244" y="5589240"/>
            <a:ext cx="5616624" cy="1080120"/>
          </a:xfrm>
          <a:prstGeom prst="wedgeRoundRectCallout">
            <a:avLst>
              <a:gd name="adj1" fmla="val -65353"/>
              <a:gd name="adj2" fmla="val -36827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O Juro Composto é sempre mais vantajoso?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 rot="16200000">
            <a:off x="524825" y="5204229"/>
            <a:ext cx="2520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Jonata</a:t>
            </a:r>
            <a:r>
              <a:rPr lang="pt-BR" sz="1000" dirty="0"/>
              <a:t> / </a:t>
            </a:r>
            <a:r>
              <a:rPr lang="pt-BR" sz="1000" dirty="0" err="1"/>
              <a:t>Creative</a:t>
            </a:r>
            <a:r>
              <a:rPr lang="pt-BR" sz="1000" dirty="0"/>
              <a:t> </a:t>
            </a:r>
            <a:r>
              <a:rPr lang="pt-BR" sz="1000" dirty="0" err="1"/>
              <a:t>Commons</a:t>
            </a:r>
            <a:r>
              <a:rPr lang="pt-BR" sz="1000" dirty="0"/>
              <a:t> CC0 1.0 Universal </a:t>
            </a:r>
            <a:r>
              <a:rPr lang="pt-BR" sz="1000" dirty="0" err="1"/>
              <a:t>Public</a:t>
            </a:r>
            <a:r>
              <a:rPr lang="pt-BR" sz="1000" dirty="0"/>
              <a:t> Domain </a:t>
            </a:r>
            <a:r>
              <a:rPr lang="pt-BR" sz="1000" dirty="0" err="1"/>
              <a:t>Dedication</a:t>
            </a:r>
            <a:endParaRPr lang="pt-BR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aixaDeTexto 3"/>
          <p:cNvSpPr txBox="1">
            <a:spLocks noChangeArrowheads="1"/>
          </p:cNvSpPr>
          <p:nvPr/>
        </p:nvSpPr>
        <p:spPr bwMode="auto">
          <a:xfrm>
            <a:off x="1701800" y="115888"/>
            <a:ext cx="50403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alibri" pitchFamily="34" charset="0"/>
              </a:rPr>
              <a:t>MATEMÁTICA, 8º ano Ensino Fundamental</a:t>
            </a:r>
          </a:p>
          <a:p>
            <a:r>
              <a:rPr lang="pt-BR" dirty="0">
                <a:solidFill>
                  <a:schemeClr val="bg1"/>
                </a:solidFill>
                <a:latin typeface="Calibri" pitchFamily="34" charset="0"/>
              </a:rPr>
              <a:t>Juros Compostos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4621435" y="425614"/>
            <a:ext cx="42413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rgbClr val="00B050"/>
                </a:solidFill>
              </a:rPr>
              <a:t>QUAL A SUA OPINIÃO?</a:t>
            </a:r>
          </a:p>
        </p:txBody>
      </p:sp>
      <p:sp>
        <p:nvSpPr>
          <p:cNvPr id="7" name="Retângulo 6"/>
          <p:cNvSpPr/>
          <p:nvPr/>
        </p:nvSpPr>
        <p:spPr>
          <a:xfrm>
            <a:off x="2565648" y="1203513"/>
            <a:ext cx="8352928" cy="158417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Você acha que os Juros Compostos são sempre mais vantajosos? Ou depende de outras variáveis como o tempo e a taxa?</a:t>
            </a:r>
          </a:p>
        </p:txBody>
      </p:sp>
      <p:sp>
        <p:nvSpPr>
          <p:cNvPr id="8" name="Retângulo 7"/>
          <p:cNvSpPr/>
          <p:nvPr/>
        </p:nvSpPr>
        <p:spPr>
          <a:xfrm>
            <a:off x="2563113" y="3011590"/>
            <a:ext cx="8352928" cy="17281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 no caso da aplicação de Roni, qual a melhor proposta a que envolve </a:t>
            </a:r>
            <a:r>
              <a:rPr lang="pt-BR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JUROS SIMPLES </a:t>
            </a: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ou a que envolve </a:t>
            </a:r>
            <a:r>
              <a:rPr lang="pt-BR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JUROS COMPOSTOS</a:t>
            </a: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?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/>
          <p:cNvSpPr txBox="1"/>
          <p:nvPr/>
        </p:nvSpPr>
        <p:spPr>
          <a:xfrm>
            <a:off x="4545998" y="439738"/>
            <a:ext cx="43922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rgbClr val="00B050"/>
                </a:solidFill>
              </a:rPr>
              <a:t>A DÍVIDA DE SEU JOÃO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989956" y="1017265"/>
            <a:ext cx="9577064" cy="2561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/>
              <a:t>Seu João está devendo R$ 500,00 a um professor de Matemática. O professor querendo testar a habilidade de Seu João com a matemática lhe disse o seguinte: </a:t>
            </a:r>
            <a:r>
              <a:rPr lang="pt-BR" sz="2200" i="1" dirty="0"/>
              <a:t>Pronto Seu João está aí R$ 500,00, o senhor me paga em 3 meses como combinado, a taxa de juros será de 5% ao mês, a modalidade de juros, simples ou compostos, fica à sua escolha.</a:t>
            </a:r>
            <a:endParaRPr lang="pt-BR" sz="2200" dirty="0"/>
          </a:p>
        </p:txBody>
      </p:sp>
      <p:sp>
        <p:nvSpPr>
          <p:cNvPr id="21" name="CaixaDeTexto 15"/>
          <p:cNvSpPr txBox="1">
            <a:spLocks noChangeArrowheads="1"/>
          </p:cNvSpPr>
          <p:nvPr/>
        </p:nvSpPr>
        <p:spPr bwMode="auto">
          <a:xfrm>
            <a:off x="7581475" y="4224152"/>
            <a:ext cx="3121449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1000" dirty="0"/>
              <a:t>Imagem: (a) Banco Central do Brasil e Casa da Moeda Nacional/  Verso da nova nota de 100 reais /  </a:t>
            </a:r>
            <a:r>
              <a:rPr lang="pt-BR" sz="1000" dirty="0" err="1"/>
              <a:t>Free</a:t>
            </a:r>
            <a:r>
              <a:rPr lang="pt-BR" sz="1000" dirty="0"/>
              <a:t> </a:t>
            </a:r>
            <a:r>
              <a:rPr lang="pt-BR" sz="1000" dirty="0" err="1"/>
              <a:t>Art</a:t>
            </a:r>
            <a:r>
              <a:rPr lang="pt-BR" sz="1000" dirty="0"/>
              <a:t> </a:t>
            </a:r>
            <a:r>
              <a:rPr lang="pt-BR" sz="1000" dirty="0" err="1"/>
              <a:t>License</a:t>
            </a:r>
            <a:r>
              <a:rPr lang="pt-BR" sz="1000" dirty="0"/>
              <a:t>; (b) Banco Central do Brasil e Casa da Moeda Nacional/  Verso da nova nota de 50 reais /  </a:t>
            </a:r>
            <a:r>
              <a:rPr lang="pt-BR" sz="1000" dirty="0" err="1"/>
              <a:t>Free</a:t>
            </a:r>
            <a:r>
              <a:rPr lang="pt-BR" sz="1000" dirty="0"/>
              <a:t> </a:t>
            </a:r>
            <a:r>
              <a:rPr lang="pt-BR" sz="1000" dirty="0" err="1"/>
              <a:t>Art</a:t>
            </a:r>
            <a:r>
              <a:rPr lang="pt-BR" sz="1000" dirty="0"/>
              <a:t> </a:t>
            </a:r>
            <a:r>
              <a:rPr lang="pt-BR" sz="1000" dirty="0" err="1"/>
              <a:t>License</a:t>
            </a:r>
            <a:r>
              <a:rPr lang="pt-BR" sz="1000" dirty="0"/>
              <a:t>.</a:t>
            </a:r>
          </a:p>
        </p:txBody>
      </p:sp>
      <p:pic>
        <p:nvPicPr>
          <p:cNvPr id="22" name="Picture 2" descr="http://upload.wikimedia.org/wikipedia/commons/e/e3/100_reais_2012_vers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029" y="4005064"/>
            <a:ext cx="2406247" cy="108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://upload.wikimedia.org/wikipedia/commons/c/c2/50_reais_2012_vers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389" y="4005064"/>
            <a:ext cx="2306086" cy="108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aixaDeTexto 3"/>
          <p:cNvSpPr txBox="1">
            <a:spLocks noChangeArrowheads="1"/>
          </p:cNvSpPr>
          <p:nvPr/>
        </p:nvSpPr>
        <p:spPr bwMode="auto">
          <a:xfrm>
            <a:off x="1701800" y="115888"/>
            <a:ext cx="50403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alibri" pitchFamily="34" charset="0"/>
              </a:rPr>
              <a:t>MATEMÁTICA, 8º ano Ensino Fundamental</a:t>
            </a:r>
          </a:p>
          <a:p>
            <a:r>
              <a:rPr lang="pt-BR" dirty="0">
                <a:solidFill>
                  <a:schemeClr val="bg1"/>
                </a:solidFill>
                <a:latin typeface="Calibri" pitchFamily="34" charset="0"/>
              </a:rPr>
              <a:t>Juros Compostos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145003" y="1434842"/>
            <a:ext cx="57180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rgbClr val="00B050"/>
                </a:solidFill>
              </a:rPr>
              <a:t> E SE VOCÊ FOSSE SEU JOÃO?</a:t>
            </a:r>
          </a:p>
        </p:txBody>
      </p:sp>
      <p:pic>
        <p:nvPicPr>
          <p:cNvPr id="8" name="Picture 2" descr="File:Jonata Boy with headphone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998068" y="2852936"/>
            <a:ext cx="1728192" cy="1944216"/>
          </a:xfrm>
          <a:prstGeom prst="rect">
            <a:avLst/>
          </a:prstGeom>
          <a:noFill/>
        </p:spPr>
      </p:pic>
      <p:sp>
        <p:nvSpPr>
          <p:cNvPr id="10" name="Texto explicativo retangular com cantos arredondados 9"/>
          <p:cNvSpPr/>
          <p:nvPr/>
        </p:nvSpPr>
        <p:spPr>
          <a:xfrm>
            <a:off x="5662364" y="2996952"/>
            <a:ext cx="4464496" cy="1800200"/>
          </a:xfrm>
          <a:prstGeom prst="wedgeRoundRectCallout">
            <a:avLst>
              <a:gd name="adj1" fmla="val -65353"/>
              <a:gd name="adj2" fmla="val -5920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Qual modalidade de JUROS você escolheria? Por quê?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 rot="16200000">
            <a:off x="1574457" y="3517557"/>
            <a:ext cx="2149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Jonata</a:t>
            </a:r>
            <a:r>
              <a:rPr lang="pt-BR" sz="1000" dirty="0"/>
              <a:t>  / </a:t>
            </a:r>
            <a:r>
              <a:rPr lang="pt-BR" sz="1000" dirty="0" err="1"/>
              <a:t>Creative</a:t>
            </a:r>
            <a:r>
              <a:rPr lang="pt-BR" sz="1000" dirty="0"/>
              <a:t> </a:t>
            </a:r>
            <a:r>
              <a:rPr lang="pt-BR" sz="1000" dirty="0" err="1"/>
              <a:t>Commons</a:t>
            </a:r>
            <a:r>
              <a:rPr lang="pt-BR" sz="1000" dirty="0"/>
              <a:t> CC0 1.0 Universal </a:t>
            </a:r>
            <a:r>
              <a:rPr lang="pt-BR" sz="1000" dirty="0" err="1"/>
              <a:t>Public</a:t>
            </a:r>
            <a:r>
              <a:rPr lang="pt-BR" sz="1000" dirty="0"/>
              <a:t> Domain </a:t>
            </a:r>
            <a:r>
              <a:rPr lang="pt-BR" sz="1000" dirty="0" err="1"/>
              <a:t>Dedication</a:t>
            </a:r>
            <a:endParaRPr lang="pt-BR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aixaDeTexto 3"/>
          <p:cNvSpPr txBox="1">
            <a:spLocks noChangeArrowheads="1"/>
          </p:cNvSpPr>
          <p:nvPr/>
        </p:nvSpPr>
        <p:spPr bwMode="auto">
          <a:xfrm>
            <a:off x="1701800" y="115888"/>
            <a:ext cx="50403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alibri" pitchFamily="34" charset="0"/>
              </a:rPr>
              <a:t>MATEMÁTICA, 8º ano Ensino Fundamental</a:t>
            </a:r>
          </a:p>
          <a:p>
            <a:r>
              <a:rPr lang="pt-BR" dirty="0">
                <a:solidFill>
                  <a:schemeClr val="bg1"/>
                </a:solidFill>
                <a:latin typeface="Calibri" pitchFamily="34" charset="0"/>
              </a:rPr>
              <a:t>Juros Compostos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574132" y="404663"/>
            <a:ext cx="53073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rgbClr val="00B050"/>
                </a:solidFill>
              </a:rPr>
              <a:t>A ANÁLISE – JUROS SIMPLES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993642" y="1026399"/>
            <a:ext cx="8208912" cy="15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/>
              <a:t>Seu João já desconfiava qual seria a melhor modalidade de juros, mas foi analisar cada uma delas. Veja os cálculos que ele fez:</a:t>
            </a: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714478"/>
              </p:ext>
            </p:extLst>
          </p:nvPr>
        </p:nvGraphicFramePr>
        <p:xfrm>
          <a:off x="2782046" y="2780929"/>
          <a:ext cx="7272807" cy="2592287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351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2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5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3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48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MÊS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DÍVIDA NO INÍCIO DE CADA MÊS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JUROS DO MÊS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DÍVIDA NO FINAL DE CADA MÊS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8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1º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R$ 500,00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5% de 500 = 25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8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2º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R$ 525,00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5% de 500 = 25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550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8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3°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R$ 550,00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5% de 500 = 25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575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Retângulo 21"/>
          <p:cNvSpPr/>
          <p:nvPr/>
        </p:nvSpPr>
        <p:spPr>
          <a:xfrm rot="16200000">
            <a:off x="1125860" y="3789040"/>
            <a:ext cx="2592288" cy="576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300" b="1" dirty="0">
                <a:latin typeface="Arial" pitchFamily="34" charset="0"/>
                <a:cs typeface="Arial" pitchFamily="34" charset="0"/>
              </a:rPr>
              <a:t>JUROS SIMPLES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1989956" y="6022450"/>
            <a:ext cx="82089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/>
              <a:t>Na modalidade de Juros Simples, ele pagará </a:t>
            </a:r>
            <a:r>
              <a:rPr lang="pt-BR" sz="2200" b="1" dirty="0">
                <a:solidFill>
                  <a:srgbClr val="FF0000"/>
                </a:solidFill>
              </a:rPr>
              <a:t>R$ 575,00.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aixaDeTexto 3"/>
          <p:cNvSpPr txBox="1">
            <a:spLocks noChangeArrowheads="1"/>
          </p:cNvSpPr>
          <p:nvPr/>
        </p:nvSpPr>
        <p:spPr bwMode="auto">
          <a:xfrm>
            <a:off x="1701800" y="115888"/>
            <a:ext cx="50403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alibri" pitchFamily="34" charset="0"/>
              </a:rPr>
              <a:t>MATEMÁTICA, 8º ano Ensino Fundamental</a:t>
            </a:r>
          </a:p>
          <a:p>
            <a:r>
              <a:rPr lang="pt-BR" dirty="0">
                <a:solidFill>
                  <a:schemeClr val="bg1"/>
                </a:solidFill>
                <a:latin typeface="Calibri" pitchFamily="34" charset="0"/>
              </a:rPr>
              <a:t>Juros Compostos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2926060" y="476672"/>
            <a:ext cx="62210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rgbClr val="00B050"/>
                </a:solidFill>
              </a:rPr>
              <a:t>A ANÁLISE – JUROS COMPOSTOS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989956" y="1074803"/>
            <a:ext cx="8208912" cy="10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/>
              <a:t>Agora, veja os cálculos que ele fez na modalidade de Juros Compostos:</a:t>
            </a: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419021"/>
              </p:ext>
            </p:extLst>
          </p:nvPr>
        </p:nvGraphicFramePr>
        <p:xfrm>
          <a:off x="2854054" y="2326814"/>
          <a:ext cx="7272807" cy="2863271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351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48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1600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MÊS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DÍVIDA NO INÍCIO DE CADA MÊS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1600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JUROS DO MÊS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DÍVIDA NO FINAL DE CADA MÊS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8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solidFill>
                            <a:srgbClr val="FF0000"/>
                          </a:solidFill>
                        </a:rPr>
                        <a:t>1º</a:t>
                      </a:r>
                      <a:endParaRPr lang="pt-BR" sz="1600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R$ 500,00   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5% de 500 = 25 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525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8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solidFill>
                            <a:srgbClr val="FF0000"/>
                          </a:solidFill>
                        </a:rPr>
                        <a:t>2º</a:t>
                      </a:r>
                      <a:endParaRPr lang="pt-BR" sz="1600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R$ 525,00   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5% de 525 = 26,25 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551,25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8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solidFill>
                            <a:srgbClr val="FF0000"/>
                          </a:solidFill>
                        </a:rPr>
                        <a:t>3°</a:t>
                      </a:r>
                      <a:endParaRPr lang="pt-BR" sz="1600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R$ 551,25   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5% de 551,25 = 27,56 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578,81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Retângulo 21"/>
          <p:cNvSpPr/>
          <p:nvPr/>
        </p:nvSpPr>
        <p:spPr>
          <a:xfrm rot="16200000">
            <a:off x="1197875" y="3262919"/>
            <a:ext cx="2592292" cy="72007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itchFamily="34" charset="0"/>
                <a:cs typeface="Arial" pitchFamily="34" charset="0"/>
              </a:rPr>
              <a:t>JUROS COMPOSTOS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1989956" y="5877273"/>
            <a:ext cx="82089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/>
              <a:t>Na modalidade de Juros Compostos, ele pagará </a:t>
            </a:r>
            <a:r>
              <a:rPr lang="pt-BR" sz="2200" b="1" dirty="0">
                <a:solidFill>
                  <a:srgbClr val="FF0000"/>
                </a:solidFill>
              </a:rPr>
              <a:t>R$ 578,81.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aixaDeTexto 3"/>
          <p:cNvSpPr txBox="1">
            <a:spLocks noChangeArrowheads="1"/>
          </p:cNvSpPr>
          <p:nvPr/>
        </p:nvSpPr>
        <p:spPr bwMode="auto">
          <a:xfrm>
            <a:off x="1701800" y="115888"/>
            <a:ext cx="50403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alibri" pitchFamily="34" charset="0"/>
              </a:rPr>
              <a:t>MATEMÁTICA, 8º ano Ensino Fundamental</a:t>
            </a:r>
          </a:p>
          <a:p>
            <a:r>
              <a:rPr lang="pt-BR" dirty="0">
                <a:solidFill>
                  <a:schemeClr val="bg1"/>
                </a:solidFill>
                <a:latin typeface="Calibri" pitchFamily="34" charset="0"/>
              </a:rPr>
              <a:t>Juros Compostos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862164" y="460510"/>
            <a:ext cx="56186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rgbClr val="00B050"/>
                </a:solidFill>
              </a:rPr>
              <a:t> O PAGAMENTO DE SEU JOÃO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133972" y="908720"/>
            <a:ext cx="8208912" cy="10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/>
              <a:t>Seu João confirmou que a modalidade de Juros Simples é mais econômica.</a:t>
            </a:r>
          </a:p>
        </p:txBody>
      </p:sp>
      <p:pic>
        <p:nvPicPr>
          <p:cNvPr id="8" name="Picture 2" descr="File:Jonata Boy with headphone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998068" y="2121825"/>
            <a:ext cx="1728192" cy="1944216"/>
          </a:xfrm>
          <a:prstGeom prst="rect">
            <a:avLst/>
          </a:prstGeom>
          <a:noFill/>
        </p:spPr>
      </p:pic>
      <p:sp>
        <p:nvSpPr>
          <p:cNvPr id="10" name="Texto explicativo retangular com cantos arredondados 9"/>
          <p:cNvSpPr/>
          <p:nvPr/>
        </p:nvSpPr>
        <p:spPr>
          <a:xfrm>
            <a:off x="5662364" y="2265841"/>
            <a:ext cx="4464496" cy="1368152"/>
          </a:xfrm>
          <a:prstGeom prst="wedgeRoundRectCallout">
            <a:avLst>
              <a:gd name="adj1" fmla="val -65353"/>
              <a:gd name="adj2" fmla="val -5920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Vou economizar e pagar com </a:t>
            </a:r>
            <a:r>
              <a:rPr lang="pt-BR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JUROS SIMPLES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!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2205980" y="4653136"/>
            <a:ext cx="8064896" cy="7920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" pitchFamily="34" charset="0"/>
                <a:cs typeface="Arial" pitchFamily="34" charset="0"/>
              </a:rPr>
              <a:t>E você escolheu a modalidade de </a:t>
            </a:r>
            <a:r>
              <a:rPr lang="pt-BR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JUROS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 mais econômica ou não?</a:t>
            </a:r>
          </a:p>
        </p:txBody>
      </p:sp>
      <p:sp>
        <p:nvSpPr>
          <p:cNvPr id="12" name="CaixaDeTexto 11"/>
          <p:cNvSpPr txBox="1"/>
          <p:nvPr/>
        </p:nvSpPr>
        <p:spPr>
          <a:xfrm rot="16200000">
            <a:off x="1646465" y="2786446"/>
            <a:ext cx="2149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Jonata</a:t>
            </a:r>
            <a:r>
              <a:rPr lang="pt-BR" sz="1000" dirty="0"/>
              <a:t>  / </a:t>
            </a:r>
            <a:r>
              <a:rPr lang="pt-BR" sz="1000" dirty="0" err="1"/>
              <a:t>Creative</a:t>
            </a:r>
            <a:r>
              <a:rPr lang="pt-BR" sz="1000" dirty="0"/>
              <a:t> </a:t>
            </a:r>
            <a:r>
              <a:rPr lang="pt-BR" sz="1000" dirty="0" err="1"/>
              <a:t>Commons</a:t>
            </a:r>
            <a:r>
              <a:rPr lang="pt-BR" sz="1000" dirty="0"/>
              <a:t> CC0 1.0 Universal </a:t>
            </a:r>
            <a:r>
              <a:rPr lang="pt-BR" sz="1000" dirty="0" err="1"/>
              <a:t>Public</a:t>
            </a:r>
            <a:r>
              <a:rPr lang="pt-BR" sz="1000" dirty="0"/>
              <a:t> Domain </a:t>
            </a:r>
            <a:r>
              <a:rPr lang="pt-BR" sz="1000" dirty="0" err="1"/>
              <a:t>Dedication</a:t>
            </a:r>
            <a:endParaRPr lang="pt-BR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/>
          <p:cNvSpPr txBox="1"/>
          <p:nvPr/>
        </p:nvSpPr>
        <p:spPr>
          <a:xfrm>
            <a:off x="2998068" y="332656"/>
            <a:ext cx="63032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rgbClr val="00B050"/>
                </a:solidFill>
              </a:rPr>
              <a:t> RETOMANDO A QUESTÃO INICIAL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061964" y="1052736"/>
            <a:ext cx="9505056" cy="4085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/>
              <a:t>Acabamos de descobrir que para uma mesma taxa e um mesmo período de tempo, os </a:t>
            </a:r>
            <a:r>
              <a:rPr lang="pt-BR" sz="2200" dirty="0">
                <a:solidFill>
                  <a:srgbClr val="FF0000"/>
                </a:solidFill>
              </a:rPr>
              <a:t>JUROS COMPOSTOS </a:t>
            </a:r>
            <a:r>
              <a:rPr lang="pt-BR" sz="2200" dirty="0"/>
              <a:t>rendem mais que os </a:t>
            </a:r>
            <a:r>
              <a:rPr lang="pt-BR" sz="2200" dirty="0">
                <a:solidFill>
                  <a:srgbClr val="FF0000"/>
                </a:solidFill>
              </a:rPr>
              <a:t>JUROS SIMPLES</a:t>
            </a:r>
            <a:r>
              <a:rPr lang="pt-BR" sz="2200" dirty="0"/>
              <a:t>.  </a:t>
            </a:r>
          </a:p>
          <a:p>
            <a:pPr algn="just">
              <a:lnSpc>
                <a:spcPct val="150000"/>
              </a:lnSpc>
            </a:pPr>
            <a:endParaRPr lang="pt-BR" sz="2200" dirty="0"/>
          </a:p>
          <a:p>
            <a:pPr algn="just">
              <a:lnSpc>
                <a:spcPct val="150000"/>
              </a:lnSpc>
            </a:pPr>
            <a:r>
              <a:rPr lang="pt-BR" sz="2200" dirty="0"/>
              <a:t>No caso do investimento de Roni, o período de tempo das duas propostas é o mesmo, mas a taxa e a modalidade de juros de cada proposta é diferente. Precisamos agora descobrir, qual é a melhor proposta para Roni investir o seu dinheiro.</a:t>
            </a:r>
          </a:p>
        </p:txBody>
      </p:sp>
      <p:sp>
        <p:nvSpPr>
          <p:cNvPr id="25" name="CaixaDeTexto 15"/>
          <p:cNvSpPr txBox="1">
            <a:spLocks noChangeArrowheads="1"/>
          </p:cNvSpPr>
          <p:nvPr/>
        </p:nvSpPr>
        <p:spPr bwMode="auto">
          <a:xfrm>
            <a:off x="8612832" y="2204864"/>
            <a:ext cx="1722907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1000" dirty="0"/>
              <a:t>Imagem:  Banco Central do Brasil e Casa da Moeda Nacional / Verso da nova nota de 100 reais / </a:t>
            </a:r>
            <a:r>
              <a:rPr lang="pt-BR" sz="1000" dirty="0" err="1"/>
              <a:t>Free</a:t>
            </a:r>
            <a:r>
              <a:rPr lang="pt-BR" sz="1000" dirty="0"/>
              <a:t> </a:t>
            </a:r>
            <a:r>
              <a:rPr lang="pt-BR" sz="1000" dirty="0" err="1"/>
              <a:t>Art</a:t>
            </a:r>
            <a:r>
              <a:rPr lang="pt-BR" sz="1000" dirty="0"/>
              <a:t> </a:t>
            </a:r>
            <a:r>
              <a:rPr lang="pt-BR" sz="1000" dirty="0" err="1"/>
              <a:t>License</a:t>
            </a:r>
            <a:r>
              <a:rPr lang="pt-BR" sz="1000" dirty="0"/>
              <a:t>;.</a:t>
            </a:r>
          </a:p>
        </p:txBody>
      </p:sp>
      <p:pic>
        <p:nvPicPr>
          <p:cNvPr id="26" name="Picture 2" descr="http://upload.wikimedia.org/wikipedia/commons/e/e3/100_reais_2012_vers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2" y="2204864"/>
            <a:ext cx="2060074" cy="92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aixaDeTexto 3"/>
          <p:cNvSpPr txBox="1">
            <a:spLocks noChangeArrowheads="1"/>
          </p:cNvSpPr>
          <p:nvPr/>
        </p:nvSpPr>
        <p:spPr bwMode="auto">
          <a:xfrm>
            <a:off x="1701800" y="115888"/>
            <a:ext cx="50403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alibri" pitchFamily="34" charset="0"/>
              </a:rPr>
              <a:t>MATEMÁTICA, 8º ano Ensino Fundamental</a:t>
            </a:r>
          </a:p>
          <a:p>
            <a:r>
              <a:rPr lang="pt-BR" dirty="0">
                <a:solidFill>
                  <a:schemeClr val="bg1"/>
                </a:solidFill>
                <a:latin typeface="Calibri" pitchFamily="34" charset="0"/>
              </a:rPr>
              <a:t>Juros Compostos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4284866" y="210706"/>
            <a:ext cx="48111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rgbClr val="00B050"/>
                </a:solidFill>
              </a:rPr>
              <a:t>MODELANDO À SOLUÇÃO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638028" y="908721"/>
            <a:ext cx="8208912" cy="10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/>
              <a:t>Vamos juntos resolver à questão apresentada no início desta aula. Veja a análise da proposta 1:</a:t>
            </a:r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994675"/>
              </p:ext>
            </p:extLst>
          </p:nvPr>
        </p:nvGraphicFramePr>
        <p:xfrm>
          <a:off x="3430118" y="2996953"/>
          <a:ext cx="7272807" cy="2592287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008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1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3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354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VALOR NO INÍCIO DE CADA 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JUROS DO 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MONTANTE NO FINAL DE CADA ANO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4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1º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R$ 2.000,00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60% de 2.000 = 1.200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3.200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4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2º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R$ 3.200,00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60% de 2.000 = 1.200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>
                          <a:latin typeface="Arial" pitchFamily="34" charset="0"/>
                          <a:cs typeface="Arial" pitchFamily="34" charset="0"/>
                        </a:rPr>
                        <a:t>4.400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Retângulo 26"/>
          <p:cNvSpPr/>
          <p:nvPr/>
        </p:nvSpPr>
        <p:spPr>
          <a:xfrm rot="16200000">
            <a:off x="1773932" y="4005064"/>
            <a:ext cx="2592288" cy="576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300" b="1" dirty="0">
                <a:latin typeface="Arial" pitchFamily="34" charset="0"/>
                <a:cs typeface="Arial" pitchFamily="34" charset="0"/>
              </a:rPr>
              <a:t>PROPOSTA 1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2782044" y="1988841"/>
            <a:ext cx="7920880" cy="7853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PROPOSTA 1</a:t>
            </a:r>
          </a:p>
          <a:p>
            <a:pPr algn="ctr">
              <a:lnSpc>
                <a:spcPct val="150000"/>
              </a:lnSpc>
            </a:pPr>
            <a:r>
              <a:rPr lang="pt-BR" sz="1600" dirty="0">
                <a:latin typeface="Arial" pitchFamily="34" charset="0"/>
                <a:cs typeface="Arial" pitchFamily="34" charset="0"/>
              </a:rPr>
              <a:t>Aplicação no regime de Juros Simples à taxa de 5% ao mês durante 2 anos.  </a:t>
            </a:r>
          </a:p>
        </p:txBody>
      </p:sp>
      <p:sp>
        <p:nvSpPr>
          <p:cNvPr id="31" name="Retângulo 30"/>
          <p:cNvSpPr/>
          <p:nvPr/>
        </p:nvSpPr>
        <p:spPr>
          <a:xfrm rot="21257478">
            <a:off x="7966620" y="1641913"/>
            <a:ext cx="2664296" cy="64807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5% ao mês é o mesmo que 60% ao ano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aixaDeTexto 3"/>
          <p:cNvSpPr txBox="1">
            <a:spLocks noChangeArrowheads="1"/>
          </p:cNvSpPr>
          <p:nvPr/>
        </p:nvSpPr>
        <p:spPr bwMode="auto">
          <a:xfrm>
            <a:off x="1701800" y="115888"/>
            <a:ext cx="50403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alibri" pitchFamily="34" charset="0"/>
              </a:rPr>
              <a:t>MATEMÁTICA, 8º ano Ensino Fundamental</a:t>
            </a:r>
          </a:p>
          <a:p>
            <a:r>
              <a:rPr lang="pt-BR" dirty="0">
                <a:solidFill>
                  <a:schemeClr val="bg1"/>
                </a:solidFill>
                <a:latin typeface="Calibri" pitchFamily="34" charset="0"/>
              </a:rPr>
              <a:t>Juros Compostos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4336549" y="474732"/>
            <a:ext cx="48111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rgbClr val="00B050"/>
                </a:solidFill>
              </a:rPr>
              <a:t>MODELANDO À SOLUÇÃO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746039" y="980728"/>
            <a:ext cx="8388933" cy="10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/>
              <a:t>Vamos juntos resolver à questão apresentada no início desta aula. Veja a análise da proposta 1:</a:t>
            </a:r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687477"/>
              </p:ext>
            </p:extLst>
          </p:nvPr>
        </p:nvGraphicFramePr>
        <p:xfrm>
          <a:off x="3394113" y="3130033"/>
          <a:ext cx="7272807" cy="2592287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008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1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3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354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1600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ANO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VALOR NO INÍCIO DE CADA ANO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1600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JUROS DO ANO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MONTANTE NO FINAL DE CADA ANO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4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1º</a:t>
                      </a:r>
                      <a:endParaRPr lang="pt-BR" sz="1600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R$ 2.000,00   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48% de 2.000 = 960 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2.960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4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2º</a:t>
                      </a:r>
                      <a:endParaRPr lang="pt-BR" sz="1600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R$ 2.960,00   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48% de 2.960 = 1.420,80 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600" dirty="0"/>
                        <a:t>4.380,80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Retângulo 26"/>
          <p:cNvSpPr/>
          <p:nvPr/>
        </p:nvSpPr>
        <p:spPr>
          <a:xfrm rot="16200000">
            <a:off x="1737927" y="4138144"/>
            <a:ext cx="2592288" cy="5760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300" b="1" dirty="0">
                <a:latin typeface="Arial" pitchFamily="34" charset="0"/>
                <a:cs typeface="Arial" pitchFamily="34" charset="0"/>
              </a:rPr>
              <a:t>PROPOSTA 2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746039" y="2121921"/>
            <a:ext cx="7920880" cy="78534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PROPOSTA 2</a:t>
            </a:r>
          </a:p>
          <a:p>
            <a:pPr algn="ctr">
              <a:lnSpc>
                <a:spcPct val="150000"/>
              </a:lnSpc>
            </a:pPr>
            <a:r>
              <a:rPr lang="pt-BR" sz="1600" dirty="0">
                <a:latin typeface="Arial" pitchFamily="34" charset="0"/>
                <a:cs typeface="Arial" pitchFamily="34" charset="0"/>
              </a:rPr>
              <a:t>Aplicação no regime de Juros Compostos à taxa de 4% ao mês durante 2 anos.</a:t>
            </a:r>
          </a:p>
        </p:txBody>
      </p:sp>
      <p:sp>
        <p:nvSpPr>
          <p:cNvPr id="31" name="Retângulo 30"/>
          <p:cNvSpPr/>
          <p:nvPr/>
        </p:nvSpPr>
        <p:spPr>
          <a:xfrm rot="21257478">
            <a:off x="8028248" y="1820774"/>
            <a:ext cx="2664296" cy="64807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4% ao mês é o mesmo que 48% ao ano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79F628-5682-4211-ACAD-53FC87B9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Qual a importância da Matemática Financeira?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801ACB-077A-41FE-9F61-03DF82DE6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i="0" dirty="0">
                <a:effectLst/>
                <a:latin typeface="Open Sans" panose="020B0606030504020204" pitchFamily="34" charset="0"/>
              </a:rPr>
              <a:t>Na tomada de decisões de um negócio e, quando devidamente aplicada, traz índices de rentabilidade mais altos, permitindo o processo de maximização dos lucros.</a:t>
            </a:r>
          </a:p>
          <a:p>
            <a:endParaRPr lang="pt-BR" dirty="0">
              <a:latin typeface="Open Sans" panose="020B0606030504020204" pitchFamily="34" charset="0"/>
            </a:endParaRPr>
          </a:p>
          <a:p>
            <a:r>
              <a:rPr lang="pt-BR" dirty="0">
                <a:latin typeface="Open Sans" panose="020B0606030504020204" pitchFamily="34" charset="0"/>
              </a:rPr>
              <a:t>Na utilização de</a:t>
            </a:r>
            <a:r>
              <a:rPr lang="pt-BR" b="0" i="0" dirty="0">
                <a:effectLst/>
                <a:latin typeface="Open Sans" panose="020B0606030504020204" pitchFamily="34" charset="0"/>
              </a:rPr>
              <a:t> uma série de situações cotidianas pessoais, como na hora de fazer o cálculo das prestações de um imóvel, optando entre pagar parcelado ou à vista.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2EC15E-B851-4785-BE78-EAA36EA2B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DE6857E-4756-4CCD-90D9-788F36FB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5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6918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/>
          <p:cNvSpPr txBox="1"/>
          <p:nvPr/>
        </p:nvSpPr>
        <p:spPr>
          <a:xfrm>
            <a:off x="4643502" y="442981"/>
            <a:ext cx="43066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rgbClr val="00B050"/>
                </a:solidFill>
              </a:rPr>
              <a:t> A MELHOR PROPOSTA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061964" y="1126146"/>
            <a:ext cx="9721080" cy="2053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/>
              <a:t>Finalmente, podemos perceber que a proposta 1 é a mais vantajosa para Roni. Perceba que, mesmo a proposta 2 oferecendo apenas 4% ao mês e a proposta 1 oferecendo 5% ao mês, o valor final das duas propostas não são tão distantes. </a:t>
            </a:r>
          </a:p>
        </p:txBody>
      </p:sp>
      <p:pic>
        <p:nvPicPr>
          <p:cNvPr id="12" name="Picture 2" descr="File:Jonata Boy with headphone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998068" y="3645024"/>
            <a:ext cx="1728192" cy="1944216"/>
          </a:xfrm>
          <a:prstGeom prst="rect">
            <a:avLst/>
          </a:prstGeom>
          <a:noFill/>
        </p:spPr>
      </p:pic>
      <p:sp>
        <p:nvSpPr>
          <p:cNvPr id="15" name="Texto explicativo retangular com cantos arredondados 14"/>
          <p:cNvSpPr/>
          <p:nvPr/>
        </p:nvSpPr>
        <p:spPr>
          <a:xfrm>
            <a:off x="5518348" y="3789040"/>
            <a:ext cx="4608512" cy="1584176"/>
          </a:xfrm>
          <a:prstGeom prst="wedgeRoundRectCallout">
            <a:avLst>
              <a:gd name="adj1" fmla="val -67954"/>
              <a:gd name="adj2" fmla="val -683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Por que os valores se aproximaram mesmo com taxas diferentes?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 rot="16200000">
            <a:off x="1718473" y="4298613"/>
            <a:ext cx="2149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Jonata</a:t>
            </a:r>
            <a:r>
              <a:rPr lang="pt-BR" sz="1000" dirty="0"/>
              <a:t> / </a:t>
            </a:r>
            <a:r>
              <a:rPr lang="pt-BR" sz="1000" dirty="0" err="1"/>
              <a:t>Creative</a:t>
            </a:r>
            <a:r>
              <a:rPr lang="pt-BR" sz="1000" dirty="0"/>
              <a:t> </a:t>
            </a:r>
            <a:r>
              <a:rPr lang="pt-BR" sz="1000" dirty="0" err="1"/>
              <a:t>Commons</a:t>
            </a:r>
            <a:r>
              <a:rPr lang="pt-BR" sz="1000" dirty="0"/>
              <a:t> CC0 1.0 Universal </a:t>
            </a:r>
            <a:r>
              <a:rPr lang="pt-BR" sz="1000" dirty="0" err="1"/>
              <a:t>Public</a:t>
            </a:r>
            <a:r>
              <a:rPr lang="pt-BR" sz="1000" dirty="0"/>
              <a:t> Domain </a:t>
            </a:r>
            <a:r>
              <a:rPr lang="pt-BR" sz="1000" dirty="0" err="1"/>
              <a:t>Dedication</a:t>
            </a:r>
            <a:endParaRPr lang="pt-BR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E53C5-DEE9-4E9D-A078-DAE07688D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Porque isso aconteceu?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B9B380-B205-41BF-8C00-3DCDC14B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41E58D-393C-41BE-8E8C-4297CE72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51</a:t>
            </a:fld>
            <a:endParaRPr lang="pt-BR" noProof="0" dirty="0"/>
          </a:p>
        </p:txBody>
      </p:sp>
      <p:pic>
        <p:nvPicPr>
          <p:cNvPr id="1026" name="Picture 2" descr="O ENSINO DA MATEM´ATICA FINANCEIRA NO NÍVEL M´EDIO E SUA IMPORTˆANCIA PARA  A EDUCAC¸˜AO FINANCEIRA DO ALUNO Rodrigo Olivei">
            <a:extLst>
              <a:ext uri="{FF2B5EF4-FFF2-40B4-BE49-F238E27FC236}">
                <a16:creationId xmlns:a16="http://schemas.microsoft.com/office/drawing/2014/main" id="{B13B2626-4551-43F1-B51B-6CE9E3CD09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6"/>
          <a:stretch/>
        </p:blipFill>
        <p:spPr bwMode="auto">
          <a:xfrm>
            <a:off x="6595933" y="3429001"/>
            <a:ext cx="4801724" cy="294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 FGV - EPGE Revisão Matemática Financeira Professor Claudio Barbedo  Professor Aldo Ferreira. - ppt carregar">
            <a:extLst>
              <a:ext uri="{FF2B5EF4-FFF2-40B4-BE49-F238E27FC236}">
                <a16:creationId xmlns:a16="http://schemas.microsoft.com/office/drawing/2014/main" id="{F4B77DB7-3447-4D7A-BA29-518EAFA07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339" y="1713211"/>
            <a:ext cx="5024913" cy="376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emonCycling | Possuído pelo Ciclismo - Calculadora de Calibragem by Silca  Você sabe como...">
            <a:extLst>
              <a:ext uri="{FF2B5EF4-FFF2-40B4-BE49-F238E27FC236}">
                <a16:creationId xmlns:a16="http://schemas.microsoft.com/office/drawing/2014/main" id="{81E7E0AC-40C1-4B43-A840-B5FEE69472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596" y="322262"/>
            <a:ext cx="34290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33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 dirty="0"/>
              <a:t>Problemas Fase 1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1593436" y="1988840"/>
            <a:ext cx="9901576" cy="4183359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endParaRPr lang="pt-BR" sz="3200" dirty="0"/>
          </a:p>
          <a:p>
            <a:pPr marL="0" indent="0" rtl="0">
              <a:buNone/>
            </a:pPr>
            <a:endParaRPr lang="pt-BR" sz="320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507527-D275-42C0-B2FA-580299B3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197ED9-128D-4248-8219-1506A71C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52</a:t>
            </a:fld>
            <a:endParaRPr lang="pt-BR" noProof="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3AE0A5-3A3B-43F9-A992-6564BDA08063}"/>
              </a:ext>
            </a:extLst>
          </p:cNvPr>
          <p:cNvSpPr txBox="1"/>
          <p:nvPr/>
        </p:nvSpPr>
        <p:spPr>
          <a:xfrm>
            <a:off x="1573524" y="1433640"/>
            <a:ext cx="97828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0" i="0" dirty="0">
                <a:solidFill>
                  <a:srgbClr val="40404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Quanto receberá de juros, no fim de um semestre, uma pessoa que investiu, a juros compostos, a quantia de R$5.000,00, à taxa de 1% ao mês?</a:t>
            </a:r>
            <a:br>
              <a:rPr lang="pt-BR" sz="2000" b="0" i="0" dirty="0">
                <a:solidFill>
                  <a:srgbClr val="40404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pt-BR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pt-BR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BR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Aplicando hoje na caderneta de poupança a quantia de R$ 20.000,00, qual será o montante gerado ao final de 4 anos, sabendo que a rentabilidade mensal é de 0,5%?</a:t>
            </a:r>
            <a:br>
              <a:rPr lang="pt-BR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pt-BR" sz="2000" b="0" i="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pt-BR" sz="2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Determinado capital gerou, após 24 meses, um montante de R$ 15.000,00. Sabendo que a taxa de juros é de 2% ao mês, determine o valor desse capital.</a:t>
            </a:r>
            <a:endParaRPr lang="pt-BR"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pt-BR" sz="2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pt-BR" sz="2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Um capital de R$1400 foi aplicado a juros compostos em um fundo de investimento que rende 7% a.a. Qual será o juros acumulado após 24 meses?</a:t>
            </a:r>
            <a:br>
              <a:rPr lang="pt-BR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pt-BR" sz="2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pt-BR" sz="2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32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 dirty="0"/>
              <a:t>Problemas Fase 1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1593436" y="1988840"/>
            <a:ext cx="9901576" cy="4183359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endParaRPr lang="pt-BR" sz="3200" dirty="0"/>
          </a:p>
          <a:p>
            <a:pPr marL="0" indent="0" rtl="0">
              <a:buNone/>
            </a:pPr>
            <a:endParaRPr lang="pt-BR" sz="320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507527-D275-42C0-B2FA-580299B3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197ED9-128D-4248-8219-1506A71C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53</a:t>
            </a:fld>
            <a:endParaRPr lang="pt-BR" noProof="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3AE0A5-3A3B-43F9-A992-6564BDA08063}"/>
              </a:ext>
            </a:extLst>
          </p:cNvPr>
          <p:cNvSpPr txBox="1"/>
          <p:nvPr/>
        </p:nvSpPr>
        <p:spPr>
          <a:xfrm>
            <a:off x="1573524" y="1433640"/>
            <a:ext cx="978280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0" i="0" dirty="0">
                <a:solidFill>
                  <a:srgbClr val="40404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Quanto receberá de juros, no fim de um semestre, uma pessoa que investiu, a juros compostos, a quantia de R$5.000,00, à taxa de 1% ao mês?</a:t>
            </a:r>
            <a:br>
              <a:rPr lang="pt-BR" sz="2000" b="0" i="0" dirty="0">
                <a:solidFill>
                  <a:srgbClr val="40404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BR" sz="20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R$ 307,60.</a:t>
            </a:r>
            <a:br>
              <a:rPr lang="pt-BR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pt-BR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BR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Aplicando hoje na caderneta de poupança a quantia de R$ 20.000,00, qual será o montante gerado ao final de 4 anos, sabendo que a rentabilidade mensal é de 0,5%?</a:t>
            </a:r>
            <a:br>
              <a:rPr lang="pt-BR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BR" sz="20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R$ 25409,78.</a:t>
            </a:r>
            <a:endParaRPr lang="pt-BR" sz="20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pt-BR" sz="2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Determinado capital gerou, após 24 meses, um montante de R$ 15.000,00. Sabendo que a taxa de juros é de 2% ao mês, determine o valor desse capital.</a:t>
            </a:r>
            <a:br>
              <a:rPr lang="pt-BR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BR" sz="20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R$9.325,82</a:t>
            </a:r>
            <a:endParaRPr lang="pt-BR" sz="20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pt-BR" sz="2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Um capital de R$1400 foi aplicado a juros compostos em um fundo de investimento que rende 7% a.a. Qual será o juros acumulado após 24 meses?</a:t>
            </a:r>
            <a:br>
              <a:rPr lang="pt-BR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BR" sz="20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R$202,86</a:t>
            </a:r>
            <a:endParaRPr lang="pt-BR" sz="20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pt-BR" sz="2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pt-BR" sz="2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80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DE68C-327B-4CD5-8EBB-15042CE7C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Contribuições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67E0DF-4DC7-467A-B0F8-B6523E79B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4637112"/>
          </a:xfrm>
        </p:spPr>
        <p:txBody>
          <a:bodyPr/>
          <a:lstStyle/>
          <a:p>
            <a:pPr algn="l"/>
            <a:endParaRPr lang="pt-BR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pPr algn="l"/>
            <a:endParaRPr lang="pt-BR" dirty="0">
              <a:solidFill>
                <a:srgbClr val="333333"/>
              </a:solidFill>
              <a:latin typeface="Helvetica" panose="020B0604020202020204" pitchFamily="34" charset="0"/>
            </a:endParaRPr>
          </a:p>
          <a:p>
            <a:pPr algn="l"/>
            <a:endParaRPr lang="pt-BR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pPr algn="l"/>
            <a:endParaRPr lang="pt-BR" dirty="0">
              <a:solidFill>
                <a:srgbClr val="333333"/>
              </a:solidFill>
              <a:latin typeface="Helvetica" panose="020B0604020202020204" pitchFamily="34" charset="0"/>
            </a:endParaRPr>
          </a:p>
          <a:p>
            <a:pPr algn="l"/>
            <a:endParaRPr lang="pt-BR" dirty="0">
              <a:solidFill>
                <a:srgbClr val="333333"/>
              </a:solidFill>
              <a:latin typeface="Helvetica" panose="020B0604020202020204" pitchFamily="34" charset="0"/>
            </a:endParaRPr>
          </a:p>
          <a:p>
            <a:pPr algn="l"/>
            <a:endParaRPr lang="pt-BR" dirty="0">
              <a:solidFill>
                <a:srgbClr val="333333"/>
              </a:solidFill>
              <a:latin typeface="Helvetica" panose="020B0604020202020204" pitchFamily="34" charset="0"/>
            </a:endParaRP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“</a:t>
            </a:r>
            <a:r>
              <a:rPr lang="pt-BR" sz="24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O sucesso nasce do querer, da determinação e persistência em se chegar a um objetivo. Mesmo não atingindo o alvo, quem busca e vence obstáculos, no mínimo fará coisas admiráveis.” </a:t>
            </a:r>
            <a:r>
              <a:rPr lang="pt-BR" sz="1800" b="0" i="0" dirty="0">
                <a:solidFill>
                  <a:srgbClr val="0000FF"/>
                </a:solidFill>
                <a:effectLst/>
                <a:latin typeface="Helvetica" panose="020B0604020202020204" pitchFamily="34" charset="0"/>
              </a:rPr>
              <a:t>José de Alencar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A49A56D-D840-423B-A252-CDA2A2E50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EBF365C-7F9F-49A9-99AE-D247675E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54</a:t>
            </a:fld>
            <a:endParaRPr lang="pt-BR" noProof="0" dirty="0"/>
          </a:p>
        </p:txBody>
      </p:sp>
      <p:pic>
        <p:nvPicPr>
          <p:cNvPr id="2056" name="Picture 8" descr="Os Segredos da Mente Milionaria - T. Harv Eker - Paulo Souza - learn a new  skill - eBooks or Documents | Hotmart">
            <a:extLst>
              <a:ext uri="{FF2B5EF4-FFF2-40B4-BE49-F238E27FC236}">
                <a16:creationId xmlns:a16="http://schemas.microsoft.com/office/drawing/2014/main" id="{FE5FBD3F-D792-4850-9EC3-F2571F220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6" t="5881" r="18461" b="8147"/>
          <a:stretch/>
        </p:blipFill>
        <p:spPr bwMode="auto">
          <a:xfrm>
            <a:off x="2854052" y="1600200"/>
            <a:ext cx="3006202" cy="33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ivro 4 – A ÚNICA COISA – Comunidade RH">
            <a:extLst>
              <a:ext uri="{FF2B5EF4-FFF2-40B4-BE49-F238E27FC236}">
                <a16:creationId xmlns:a16="http://schemas.microsoft.com/office/drawing/2014/main" id="{FB61A768-4A2C-41A5-A130-5D383EB7B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4" b="7961"/>
          <a:stretch/>
        </p:blipFill>
        <p:spPr bwMode="auto">
          <a:xfrm>
            <a:off x="6510175" y="1536676"/>
            <a:ext cx="3006202" cy="340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89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F90B2E9-D2DB-41F6-8027-57BBF4C46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C1EDE98-4D23-476F-A5C5-DEC621068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pPr rtl="0"/>
              <a:t>55</a:t>
            </a:fld>
            <a:endParaRPr lang="pt-BR" noProof="0" dirty="0"/>
          </a:p>
        </p:txBody>
      </p:sp>
      <p:pic>
        <p:nvPicPr>
          <p:cNvPr id="1026" name="Picture 2" descr="Obrigado GIFs | Tenor">
            <a:extLst>
              <a:ext uri="{FF2B5EF4-FFF2-40B4-BE49-F238E27FC236}">
                <a16:creationId xmlns:a16="http://schemas.microsoft.com/office/drawing/2014/main" id="{45354C99-E31B-492A-9649-8BC5954867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623" y="1828800"/>
            <a:ext cx="4864173" cy="296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2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57908" y="-117596"/>
            <a:ext cx="8534399" cy="2654064"/>
          </a:xfrm>
        </p:spPr>
        <p:txBody>
          <a:bodyPr rtlCol="0" anchor="ctr"/>
          <a:lstStyle/>
          <a:p>
            <a:pPr algn="ctr" rtl="0"/>
            <a:r>
              <a:rPr lang="pt-BR" spc="-100" dirty="0"/>
              <a:t>Problemas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5BC46F-B32E-449A-9F8B-ED6A51B74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Eric Sampaio - Mat. Financeira</a:t>
            </a:r>
            <a:endParaRPr lang="pt-BR" noProof="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8B9108A-1577-46FF-B787-E22AC74A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pPr rtl="0"/>
              <a:t>6</a:t>
            </a:fld>
            <a:endParaRPr lang="pt-BR" noProof="0" dirty="0"/>
          </a:p>
        </p:txBody>
      </p:sp>
      <p:pic>
        <p:nvPicPr>
          <p:cNvPr id="3074" name="Picture 2" descr="Problemas matemáticos. - GIF Community">
            <a:extLst>
              <a:ext uri="{FF2B5EF4-FFF2-40B4-BE49-F238E27FC236}">
                <a16:creationId xmlns:a16="http://schemas.microsoft.com/office/drawing/2014/main" id="{E7666D9C-3A0D-4606-93E0-BEDA178887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52" y="1916832"/>
            <a:ext cx="2091101" cy="373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23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CaixaDeTexto 3"/>
          <p:cNvSpPr txBox="1">
            <a:spLocks noChangeArrowheads="1"/>
          </p:cNvSpPr>
          <p:nvPr/>
        </p:nvSpPr>
        <p:spPr bwMode="auto">
          <a:xfrm>
            <a:off x="1701800" y="115888"/>
            <a:ext cx="50403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alibri" pitchFamily="34" charset="0"/>
              </a:rPr>
              <a:t>MATEMÁTICA, 9º Ano do Ensino Fundamental</a:t>
            </a:r>
          </a:p>
          <a:p>
            <a:r>
              <a:rPr lang="pt-BR" dirty="0">
                <a:solidFill>
                  <a:schemeClr val="bg1"/>
                </a:solidFill>
                <a:latin typeface="Calibri" pitchFamily="34" charset="0"/>
              </a:rPr>
              <a:t>Juros simples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929317" y="1232446"/>
            <a:ext cx="6637703" cy="22398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Eduarda deseja viajar para conhecer a terra do Rei do Baião, Luiz Gonzaga. Ela recebeu de uma agência de viagens três pacotes, com diferentes condições de pagamento.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4929317" y="3791663"/>
            <a:ext cx="7141759" cy="61837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pt-BR" sz="2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Veja as propostas apresentadas pela agência: </a:t>
            </a:r>
          </a:p>
        </p:txBody>
      </p:sp>
      <p:sp>
        <p:nvSpPr>
          <p:cNvPr id="8" name="Retângulo 7"/>
          <p:cNvSpPr/>
          <p:nvPr/>
        </p:nvSpPr>
        <p:spPr>
          <a:xfrm>
            <a:off x="2926060" y="115888"/>
            <a:ext cx="687399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IR AO REI  DO BAIÃO</a:t>
            </a:r>
          </a:p>
        </p:txBody>
      </p:sp>
      <p:pic>
        <p:nvPicPr>
          <p:cNvPr id="28680" name="Picture 2" descr="File:Caruaru-São-João-2005-Luiz-Gonzag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1964" y="1238548"/>
            <a:ext cx="2569438" cy="286230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sp>
        <p:nvSpPr>
          <p:cNvPr id="9" name="CaixaDeTexto 8"/>
          <p:cNvSpPr txBox="1"/>
          <p:nvPr/>
        </p:nvSpPr>
        <p:spPr>
          <a:xfrm>
            <a:off x="2003295" y="4294803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Imagem: Patrick - Patrick / Quadro de Luiz Gonzaga. Caruaru (Pernambuco), Brasil /  GNU </a:t>
            </a:r>
            <a:r>
              <a:rPr lang="pt-BR" sz="1000" dirty="0" err="1"/>
              <a:t>Free</a:t>
            </a:r>
            <a:r>
              <a:rPr lang="pt-BR" sz="1000" dirty="0"/>
              <a:t> </a:t>
            </a:r>
            <a:r>
              <a:rPr lang="pt-BR" sz="1000" dirty="0" err="1"/>
              <a:t>Documentation</a:t>
            </a:r>
            <a:r>
              <a:rPr lang="pt-BR" sz="1000" dirty="0"/>
              <a:t> </a:t>
            </a:r>
            <a:r>
              <a:rPr lang="pt-BR" sz="1000" dirty="0" err="1"/>
              <a:t>License</a:t>
            </a:r>
            <a:endParaRPr lang="pt-BR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781553" y="1052736"/>
            <a:ext cx="680083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PACOTES DE VIAGEM</a:t>
            </a:r>
          </a:p>
        </p:txBody>
      </p:sp>
      <p:sp>
        <p:nvSpPr>
          <p:cNvPr id="10" name="CaixaDeTexto 3"/>
          <p:cNvSpPr txBox="1">
            <a:spLocks noChangeArrowheads="1"/>
          </p:cNvSpPr>
          <p:nvPr/>
        </p:nvSpPr>
        <p:spPr bwMode="auto">
          <a:xfrm>
            <a:off x="1701800" y="115888"/>
            <a:ext cx="50403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alibri" pitchFamily="34" charset="0"/>
              </a:rPr>
              <a:t>MATEMÁTICA, 9º Ano do Ensino Fundamental</a:t>
            </a:r>
          </a:p>
          <a:p>
            <a:r>
              <a:rPr lang="pt-BR" dirty="0">
                <a:solidFill>
                  <a:schemeClr val="bg1"/>
                </a:solidFill>
                <a:latin typeface="Calibri" pitchFamily="34" charset="0"/>
              </a:rPr>
              <a:t>Juros simples</a:t>
            </a:r>
          </a:p>
        </p:txBody>
      </p:sp>
      <p:pic>
        <p:nvPicPr>
          <p:cNvPr id="30724" name="Picture 2" descr="File:Brazilian Komb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5806" y="2421236"/>
            <a:ext cx="2793275" cy="2544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Diagrama 11"/>
          <p:cNvGraphicFramePr/>
          <p:nvPr/>
        </p:nvGraphicFramePr>
        <p:xfrm>
          <a:off x="1828192" y="2348880"/>
          <a:ext cx="5328592" cy="3384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Retângulo 12"/>
          <p:cNvSpPr/>
          <p:nvPr/>
        </p:nvSpPr>
        <p:spPr>
          <a:xfrm>
            <a:off x="2116225" y="2420888"/>
            <a:ext cx="590711" cy="9596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2116225" y="3453209"/>
            <a:ext cx="590711" cy="9596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2116225" y="4485530"/>
            <a:ext cx="590711" cy="9596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7375805" y="5104618"/>
            <a:ext cx="298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Imagem: </a:t>
            </a:r>
            <a:r>
              <a:rPr lang="it-IT" sz="1000" dirty="0"/>
              <a:t>Rafael Ruivo / GNU Free Documentation License.</a:t>
            </a:r>
            <a:endParaRPr lang="pt-BR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4799112" y="1084938"/>
            <a:ext cx="388600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 ESCOLHA</a:t>
            </a:r>
          </a:p>
        </p:txBody>
      </p:sp>
      <p:sp>
        <p:nvSpPr>
          <p:cNvPr id="32771" name="CaixaDeTexto 9"/>
          <p:cNvSpPr txBox="1">
            <a:spLocks noChangeArrowheads="1"/>
          </p:cNvSpPr>
          <p:nvPr/>
        </p:nvSpPr>
        <p:spPr bwMode="auto">
          <a:xfrm>
            <a:off x="2062162" y="2276476"/>
            <a:ext cx="9792890" cy="2588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dirty="0"/>
              <a:t>Eduarda pretende pagar a prazo e escolher a proposta que lhe ofereça a menor </a:t>
            </a:r>
            <a:r>
              <a:rPr lang="pt-BR" sz="2800" i="1" dirty="0">
                <a:solidFill>
                  <a:srgbClr val="FF0000"/>
                </a:solidFill>
              </a:rPr>
              <a:t>taxa de juros</a:t>
            </a:r>
            <a:r>
              <a:rPr lang="pt-BR" sz="2800" dirty="0"/>
              <a:t>. Ela acredita que a proposta com a menor taxa de juros é suficiente para garantir uma maior economia. </a:t>
            </a:r>
            <a:endParaRPr lang="pt-BR" sz="2800" dirty="0">
              <a:solidFill>
                <a:srgbClr val="0070C0"/>
              </a:solidFill>
            </a:endParaRPr>
          </a:p>
        </p:txBody>
      </p:sp>
      <p:sp>
        <p:nvSpPr>
          <p:cNvPr id="5" name="CaixaDeTexto 3"/>
          <p:cNvSpPr txBox="1">
            <a:spLocks noChangeArrowheads="1"/>
          </p:cNvSpPr>
          <p:nvPr/>
        </p:nvSpPr>
        <p:spPr bwMode="auto">
          <a:xfrm>
            <a:off x="1701800" y="115888"/>
            <a:ext cx="50403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alibri" pitchFamily="34" charset="0"/>
              </a:rPr>
              <a:t>MATEMÁTICA, 9º Ano do Ensino Fundamental</a:t>
            </a:r>
          </a:p>
          <a:p>
            <a:r>
              <a:rPr lang="pt-BR" dirty="0">
                <a:solidFill>
                  <a:schemeClr val="bg1"/>
                </a:solidFill>
                <a:latin typeface="Calibri" pitchFamily="34" charset="0"/>
              </a:rPr>
              <a:t>Juros simples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emática 16: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57_TF02787947.potx" id="{F6616D8B-E49F-43FC-919C-EA67C56073C6}" vid="{41E3CBBC-B989-484B-85AF-2EEA8BFB5111}"/>
    </a:ext>
  </a:extLst>
</a:theme>
</file>

<file path=ppt/theme/theme2.xml><?xml version="1.0" encoding="utf-8"?>
<a:theme xmlns:a="http://schemas.openxmlformats.org/drawingml/2006/main" name="Tema do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Matemática Financeira</Template>
  <TotalTime>1166</TotalTime>
  <Words>4006</Words>
  <Application>Microsoft Office PowerPoint</Application>
  <PresentationFormat>Personalizar</PresentationFormat>
  <Paragraphs>558</Paragraphs>
  <Slides>55</Slides>
  <Notes>50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5" baseType="lpstr">
      <vt:lpstr>Arial</vt:lpstr>
      <vt:lpstr>Calibri</vt:lpstr>
      <vt:lpstr>Cambria</vt:lpstr>
      <vt:lpstr>Cambria Math</vt:lpstr>
      <vt:lpstr>Euphemia</vt:lpstr>
      <vt:lpstr>graphik</vt:lpstr>
      <vt:lpstr>Helvetica</vt:lpstr>
      <vt:lpstr>Open Sans</vt:lpstr>
      <vt:lpstr>Wingdings</vt:lpstr>
      <vt:lpstr>Matemática 16:9</vt:lpstr>
      <vt:lpstr>Matemática Financeira</vt:lpstr>
      <vt:lpstr>Agenda</vt:lpstr>
      <vt:lpstr>O que é Matemática Financeira?</vt:lpstr>
      <vt:lpstr>Qual é o objetivo da matemática financeira?</vt:lpstr>
      <vt:lpstr>Qual a importância da Matemática Financeira?</vt:lpstr>
      <vt:lpstr>Problemas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Acréscimo e Desconto</vt:lpstr>
      <vt:lpstr>Porcentagem</vt:lpstr>
      <vt:lpstr>Porcentagem</vt:lpstr>
      <vt:lpstr>Problemas</vt:lpstr>
      <vt:lpstr>Problemas</vt:lpstr>
      <vt:lpstr>Juros Simples</vt:lpstr>
      <vt:lpstr>Juros Simples</vt:lpstr>
      <vt:lpstr>Juros Simples</vt:lpstr>
      <vt:lpstr>Juros Simples</vt:lpstr>
      <vt:lpstr>Juros Simples</vt:lpstr>
      <vt:lpstr>Problemas Fase 1</vt:lpstr>
      <vt:lpstr>Problemas Fase 1</vt:lpstr>
      <vt:lpstr>Problemas Fase 2</vt:lpstr>
      <vt:lpstr>Problemas Fase 2</vt:lpstr>
      <vt:lpstr>Juros Composto</vt:lpstr>
      <vt:lpstr>Apresentação do PowerPoint</vt:lpstr>
      <vt:lpstr>Juros Composto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Porque isso aconteceu?</vt:lpstr>
      <vt:lpstr>Problemas Fase 1</vt:lpstr>
      <vt:lpstr>Problemas Fase 1</vt:lpstr>
      <vt:lpstr>Contribuições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Matemática Financeira</dc:title>
  <dc:creator>Eric Sampaio</dc:creator>
  <cp:lastModifiedBy>Eric Sampaio</cp:lastModifiedBy>
  <cp:revision>92</cp:revision>
  <dcterms:created xsi:type="dcterms:W3CDTF">2019-01-06T17:54:12Z</dcterms:created>
  <dcterms:modified xsi:type="dcterms:W3CDTF">2021-07-25T05:17:30Z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